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8" r:id="rId3"/>
    <p:sldId id="259" r:id="rId4"/>
    <p:sldId id="260" r:id="rId5"/>
    <p:sldId id="269" r:id="rId6"/>
    <p:sldId id="261" r:id="rId7"/>
    <p:sldId id="262" r:id="rId8"/>
    <p:sldId id="263" r:id="rId9"/>
    <p:sldId id="264" r:id="rId10"/>
    <p:sldId id="271" r:id="rId11"/>
    <p:sldId id="265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36" autoAdjust="0"/>
  </p:normalViewPr>
  <p:slideViewPr>
    <p:cSldViewPr>
      <p:cViewPr>
        <p:scale>
          <a:sx n="60" d="100"/>
          <a:sy n="60" d="100"/>
        </p:scale>
        <p:origin x="-1572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Desktop\twitter_data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Desktop\Msc%20DOSA\dataEU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0" b="1"/>
            </a:pPr>
            <a:r>
              <a:rPr lang="en-US" sz="1100" dirty="0"/>
              <a:t>Symmetric plot
(axes F1 and F2</a:t>
            </a:r>
            <a:r>
              <a:rPr lang="en-US" sz="1100"/>
              <a:t>: </a:t>
            </a:r>
            <a:r>
              <a:rPr lang="en-US" sz="1100" smtClean="0"/>
              <a:t>74,39 </a:t>
            </a:r>
            <a:r>
              <a:rPr lang="en-US" sz="1100" dirty="0"/>
              <a:t>%)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Variables</c:v>
          </c:tx>
          <c:spPr>
            <a:ln w="28575">
              <a:noFill/>
            </a:ln>
            <a:effectLst/>
          </c:spPr>
          <c:marker>
            <c:symbol val="circle"/>
            <c:size val="3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0.12715277777777778"/>
                  <c:y val="-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Unemp-1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2715277777777778"/>
                  <c:y val="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Unemp-2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Unemp-3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GDPH-1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501538872464807E-2"/>
                  <c:y val="9.9244158069048613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GDPH-2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361111111111112E-2"/>
                  <c:y val="-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GDPH-3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6805555555555552E-2"/>
                  <c:y val="-3.9215686274509803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PCH-1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4092308065877095E-2"/>
                  <c:y val="-2.000673611608059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PCH-2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1250000000000035E-2"/>
                  <c:y val="-6.274509803921572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PCH-3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0133186831865284E-2"/>
                  <c:y val="-9.5963943781712129E-4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PCP-1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4.9645330872756185E-4"/>
                  <c:y val="-9.9244158069048613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PCP-2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3.472222222222222E-3"/>
                  <c:y val="3.9215686274509803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PCP-3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RULC-1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4951838148253864E-2"/>
                  <c:y val="-9.5963943781712129E-4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RULC-2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"/>
                  <c:y val="2.352941176470588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RULC-3</a:t>
                    </a:r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l-G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'MCA2'!$C$43:$C$57</c:f>
              <c:numCache>
                <c:formatCode>0.000</c:formatCode>
                <c:ptCount val="15"/>
                <c:pt idx="0">
                  <c:v>-0.86988047914310818</c:v>
                </c:pt>
                <c:pt idx="1">
                  <c:v>-0.22084474570787518</c:v>
                </c:pt>
                <c:pt idx="2">
                  <c:v>1.311569970558859</c:v>
                </c:pt>
                <c:pt idx="3">
                  <c:v>0.85339793507156692</c:v>
                </c:pt>
                <c:pt idx="4">
                  <c:v>0.26465950037654451</c:v>
                </c:pt>
                <c:pt idx="5">
                  <c:v>-1.382716935824656</c:v>
                </c:pt>
                <c:pt idx="6">
                  <c:v>0.85339793507156669</c:v>
                </c:pt>
                <c:pt idx="7">
                  <c:v>0.26465950037654451</c:v>
                </c:pt>
                <c:pt idx="8">
                  <c:v>-1.382716935824656</c:v>
                </c:pt>
                <c:pt idx="9">
                  <c:v>-0.10254913012564408</c:v>
                </c:pt>
                <c:pt idx="10">
                  <c:v>-0.60451042021660728</c:v>
                </c:pt>
                <c:pt idx="11">
                  <c:v>1.3115699705588584</c:v>
                </c:pt>
                <c:pt idx="12">
                  <c:v>1.0664065121585846</c:v>
                </c:pt>
                <c:pt idx="13">
                  <c:v>-0.86092864855738105</c:v>
                </c:pt>
                <c:pt idx="14">
                  <c:v>0.65545078495617781</c:v>
                </c:pt>
              </c:numCache>
            </c:numRef>
          </c:xVal>
          <c:yVal>
            <c:numRef>
              <c:f>'MCA2'!$D$43:$D$57</c:f>
              <c:numCache>
                <c:formatCode>0.000</c:formatCode>
                <c:ptCount val="15"/>
                <c:pt idx="0">
                  <c:v>1.1840744266657552</c:v>
                </c:pt>
                <c:pt idx="1">
                  <c:v>-0.66367482928288146</c:v>
                </c:pt>
                <c:pt idx="2">
                  <c:v>0.14327523190000835</c:v>
                </c:pt>
                <c:pt idx="3">
                  <c:v>1.1507701208151586</c:v>
                </c:pt>
                <c:pt idx="4">
                  <c:v>-0.86404020787687741</c:v>
                </c:pt>
                <c:pt idx="5">
                  <c:v>0.5773102949385962</c:v>
                </c:pt>
                <c:pt idx="6">
                  <c:v>1.1507701208151586</c:v>
                </c:pt>
                <c:pt idx="7">
                  <c:v>-0.86404020787687741</c:v>
                </c:pt>
                <c:pt idx="8">
                  <c:v>0.5773102949385962</c:v>
                </c:pt>
                <c:pt idx="9">
                  <c:v>-0.36205908346946697</c:v>
                </c:pt>
                <c:pt idx="10">
                  <c:v>0.10939192578472934</c:v>
                </c:pt>
                <c:pt idx="11">
                  <c:v>0.14327523190000807</c:v>
                </c:pt>
                <c:pt idx="12">
                  <c:v>1.0096624302304285</c:v>
                </c:pt>
                <c:pt idx="13">
                  <c:v>-0.19399014007885046</c:v>
                </c:pt>
                <c:pt idx="14">
                  <c:v>-0.6216821500727282</c:v>
                </c:pt>
              </c:numCache>
            </c:numRef>
          </c:yVal>
          <c:smooth val="0"/>
        </c:ser>
        <c:ser>
          <c:idx val="1"/>
          <c:order val="1"/>
          <c:tx>
            <c:v>Observations</c:v>
          </c:tx>
          <c:spPr>
            <a:ln w="28575">
              <a:noFill/>
            </a:ln>
            <a:effectLst/>
          </c:spPr>
          <c:marker>
            <c:symbol val="circle"/>
            <c:size val="3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Belgium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Denmark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5972222222222221"/>
                  <c:y val="-7.8431372549019607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Germany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 b="1"/>
                      <a:t>Greece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b="1"/>
                      <a:t>Spain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25E-2"/>
                  <c:y val="2.7450980392156862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France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 b="1"/>
                      <a:t>Ireland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 b="1"/>
                      <a:t>Italy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0833333333333332E-2"/>
                  <c:y val="3.5294117647058823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Luxemburg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7361111111111112E-2"/>
                  <c:y val="-3.5294117647058823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Netherlands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z="1200" b="1"/>
                      <a:t>Portugal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z="1200" b="1"/>
                      <a:t>UK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'MCA2'!$C$105:$C$116</c:f>
              <c:numCache>
                <c:formatCode>0.000</c:formatCode>
                <c:ptCount val="12"/>
                <c:pt idx="0">
                  <c:v>-0.2801333485781074</c:v>
                </c:pt>
                <c:pt idx="1">
                  <c:v>-0.95634583883717561</c:v>
                </c:pt>
                <c:pt idx="2">
                  <c:v>-1.2350342194843473</c:v>
                </c:pt>
                <c:pt idx="3">
                  <c:v>0.49366294422796625</c:v>
                </c:pt>
                <c:pt idx="4">
                  <c:v>1.0215046238344883</c:v>
                </c:pt>
                <c:pt idx="5">
                  <c:v>-0.28013334857810718</c:v>
                </c:pt>
                <c:pt idx="6">
                  <c:v>1.3066045113863205</c:v>
                </c:pt>
                <c:pt idx="7">
                  <c:v>0.92200081644769816</c:v>
                </c:pt>
                <c:pt idx="8">
                  <c:v>-1.2350342194843471</c:v>
                </c:pt>
                <c:pt idx="9">
                  <c:v>-0.28013334857810718</c:v>
                </c:pt>
                <c:pt idx="10">
                  <c:v>0.31447837096758463</c:v>
                </c:pt>
                <c:pt idx="11">
                  <c:v>0.20856305667613426</c:v>
                </c:pt>
              </c:numCache>
            </c:numRef>
          </c:xVal>
          <c:yVal>
            <c:numRef>
              <c:f>'MCA2'!$D$105:$D$116</c:f>
              <c:numCache>
                <c:formatCode>0.000</c:formatCode>
                <c:ptCount val="12"/>
                <c:pt idx="0">
                  <c:v>-0.69143338867877813</c:v>
                </c:pt>
                <c:pt idx="1">
                  <c:v>-1.8177820228125838E-2</c:v>
                </c:pt>
                <c:pt idx="2">
                  <c:v>0.62937614358578164</c:v>
                </c:pt>
                <c:pt idx="3">
                  <c:v>0.18264084873015701</c:v>
                </c:pt>
                <c:pt idx="4">
                  <c:v>-0.12058360363716128</c:v>
                </c:pt>
                <c:pt idx="5">
                  <c:v>-0.69143338867877779</c:v>
                </c:pt>
                <c:pt idx="6">
                  <c:v>1.0045442555247763</c:v>
                </c:pt>
                <c:pt idx="7">
                  <c:v>-0.57607839861954124</c:v>
                </c:pt>
                <c:pt idx="8">
                  <c:v>0.62937614358578198</c:v>
                </c:pt>
                <c:pt idx="9">
                  <c:v>-0.69143338867877779</c:v>
                </c:pt>
                <c:pt idx="10">
                  <c:v>1.2856896075264443</c:v>
                </c:pt>
                <c:pt idx="11">
                  <c:v>-0.94248701043177974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482944"/>
        <c:axId val="100001664"/>
      </c:scatterChart>
      <c:valAx>
        <c:axId val="66482944"/>
        <c:scaling>
          <c:orientation val="minMax"/>
          <c:max val="2"/>
          <c:min val="-2"/>
        </c:scaling>
        <c:delete val="0"/>
        <c:axPos val="b"/>
        <c:title>
          <c:tx>
            <c:rich>
              <a:bodyPr/>
              <a:lstStyle/>
              <a:p>
                <a:pPr>
                  <a:defRPr sz="1200" b="1"/>
                </a:pPr>
                <a:r>
                  <a:rPr lang="en-US" sz="1200" dirty="0"/>
                  <a:t>F1 </a:t>
                </a:r>
                <a:r>
                  <a:rPr lang="en-US" sz="1200"/>
                  <a:t>(</a:t>
                </a:r>
                <a:r>
                  <a:rPr lang="en-US" sz="1200" smtClean="0"/>
                  <a:t>52,34 </a:t>
                </a:r>
                <a:r>
                  <a:rPr lang="en-US" sz="1200" dirty="0"/>
                  <a:t>%)</a:t>
                </a:r>
              </a:p>
            </c:rich>
          </c:tx>
          <c:layout/>
          <c:overlay val="0"/>
        </c:title>
        <c:numFmt formatCode="General" sourceLinked="0"/>
        <c:majorTickMark val="cross"/>
        <c:minorTickMark val="none"/>
        <c:tickLblPos val="low"/>
        <c:txPr>
          <a:bodyPr/>
          <a:lstStyle/>
          <a:p>
            <a:pPr>
              <a:defRPr sz="800"/>
            </a:pPr>
            <a:endParaRPr lang="el-GR"/>
          </a:p>
        </c:txPr>
        <c:crossAx val="100001664"/>
        <c:crosses val="autoZero"/>
        <c:crossBetween val="midCat"/>
        <c:majorUnit val="0.5"/>
      </c:valAx>
      <c:valAx>
        <c:axId val="100001664"/>
        <c:scaling>
          <c:orientation val="minMax"/>
          <c:max val="1.5"/>
          <c:min val="-1"/>
        </c:scaling>
        <c:delete val="0"/>
        <c:axPos val="l"/>
        <c:title>
          <c:tx>
            <c:rich>
              <a:bodyPr/>
              <a:lstStyle/>
              <a:p>
                <a:pPr>
                  <a:defRPr sz="1200" b="1"/>
                </a:pPr>
                <a:r>
                  <a:rPr lang="en-US" sz="1200" b="1" dirty="0"/>
                  <a:t>F2 </a:t>
                </a:r>
                <a:r>
                  <a:rPr lang="en-US" sz="1200" b="1"/>
                  <a:t>(</a:t>
                </a:r>
                <a:r>
                  <a:rPr lang="en-US" sz="1200" b="1" smtClean="0"/>
                  <a:t>22,05 </a:t>
                </a:r>
                <a:r>
                  <a:rPr lang="en-US" sz="1200" b="1" dirty="0"/>
                  <a:t>%)</a:t>
                </a:r>
              </a:p>
            </c:rich>
          </c:tx>
          <c:layout/>
          <c:overlay val="0"/>
        </c:title>
        <c:numFmt formatCode="General" sourceLinked="0"/>
        <c:majorTickMark val="cross"/>
        <c:minorTickMark val="none"/>
        <c:tickLblPos val="low"/>
        <c:txPr>
          <a:bodyPr/>
          <a:lstStyle/>
          <a:p>
            <a:pPr>
              <a:defRPr sz="800"/>
            </a:pPr>
            <a:endParaRPr lang="el-GR"/>
          </a:p>
        </c:txPr>
        <c:crossAx val="66482944"/>
        <c:crosses val="autoZero"/>
        <c:crossBetween val="midCat"/>
        <c:majorUnit val="0.5"/>
      </c:valAx>
      <c:spPr>
        <a:ln>
          <a:solidFill>
            <a:srgbClr val="808080"/>
          </a:solidFill>
          <a:prstDash val="solid"/>
        </a:ln>
      </c:spPr>
    </c:plotArea>
    <c:legend>
      <c:legendPos val="b"/>
      <c:legendEntry>
        <c:idx val="0"/>
        <c:txPr>
          <a:bodyPr/>
          <a:lstStyle/>
          <a:p>
            <a:pPr>
              <a:defRPr sz="800" b="0">
                <a:solidFill>
                  <a:srgbClr val="000000"/>
                </a:solidFill>
              </a:defRPr>
            </a:pPr>
            <a:endParaRPr lang="el-GR"/>
          </a:p>
        </c:txPr>
      </c:legendEntry>
      <c:legendEntry>
        <c:idx val="1"/>
        <c:txPr>
          <a:bodyPr/>
          <a:lstStyle/>
          <a:p>
            <a:pPr>
              <a:defRPr sz="800" b="0">
                <a:solidFill>
                  <a:srgbClr val="000000"/>
                </a:solidFill>
              </a:defRPr>
            </a:pPr>
            <a:endParaRPr lang="el-GR"/>
          </a:p>
        </c:txPr>
      </c:legendEntry>
      <c:layout/>
      <c:overlay val="0"/>
      <c:spPr>
        <a:ln w="12700">
          <a:solidFill>
            <a:srgbClr val="000000"/>
          </a:solidFill>
          <a:prstDash val="solid"/>
        </a:ln>
      </c:spPr>
      <c:txPr>
        <a:bodyPr/>
        <a:lstStyle/>
        <a:p>
          <a:pPr>
            <a:defRPr sz="800" b="0"/>
          </a:pPr>
          <a:endParaRPr lang="el-G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0" b="1"/>
            </a:pPr>
            <a:r>
              <a:rPr lang="en-US" sz="1100"/>
              <a:t>Dendrogram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2700">
              <a:solidFill>
                <a:srgbClr val="000078"/>
              </a:solidFill>
              <a:prstDash val="solid"/>
            </a:ln>
            <a:effectLst/>
          </c:spPr>
          <c:marker>
            <c:spPr>
              <a:noFill/>
              <a:ln w="9525">
                <a:noFill/>
              </a:ln>
            </c:spPr>
          </c:marker>
          <c:dPt>
            <c:idx val="2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3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4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5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6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7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8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9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0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1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2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3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4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5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16"/>
            <c:bubble3D val="0"/>
            <c:spPr>
              <a:ln w="12700">
                <a:solidFill>
                  <a:srgbClr val="00B400"/>
                </a:solidFill>
                <a:prstDash val="solid"/>
              </a:ln>
              <a:effectLst/>
            </c:spPr>
          </c:dPt>
          <c:dPt>
            <c:idx val="21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2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3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4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5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6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7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8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29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0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1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2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3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4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5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6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7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8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39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40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41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42"/>
            <c:bubble3D val="0"/>
            <c:spPr>
              <a:ln w="12700">
                <a:solidFill>
                  <a:srgbClr val="C82896"/>
                </a:solidFill>
                <a:prstDash val="solid"/>
              </a:ln>
              <a:effectLst/>
            </c:spPr>
          </c:dPt>
          <c:dPt>
            <c:idx val="45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46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47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48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49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0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1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2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3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4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5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6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7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8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59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0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1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2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3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4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5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6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7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8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69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70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71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72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dPt>
            <c:idx val="73"/>
            <c:bubble3D val="0"/>
            <c:spPr>
              <a:ln w="12700">
                <a:solidFill>
                  <a:srgbClr val="780000"/>
                </a:solidFill>
                <a:prstDash val="solid"/>
              </a:ln>
              <a:effectLst/>
            </c:spPr>
          </c:dPt>
          <c:xVal>
            <c:numRef>
              <c:f>[dataEU.xlsx]AHC1_HID!$A$1:$A$78</c:f>
              <c:numCache>
                <c:formatCode>0</c:formatCode>
                <c:ptCount val="78"/>
                <c:pt idx="0">
                  <c:v>4.78125</c:v>
                </c:pt>
                <c:pt idx="1">
                  <c:v>1.75</c:v>
                </c:pt>
                <c:pt idx="2">
                  <c:v>1.75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2.5</c:v>
                </c:pt>
                <c:pt idx="7">
                  <c:v>2.5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2.5</c:v>
                </c:pt>
                <c:pt idx="15">
                  <c:v>2.5</c:v>
                </c:pt>
                <c:pt idx="16">
                  <c:v>1.75</c:v>
                </c:pt>
                <c:pt idx="17">
                  <c:v>1.75</c:v>
                </c:pt>
                <c:pt idx="18">
                  <c:v>7.8125</c:v>
                </c:pt>
                <c:pt idx="19">
                  <c:v>7.8125</c:v>
                </c:pt>
                <c:pt idx="20">
                  <c:v>5.5</c:v>
                </c:pt>
                <c:pt idx="21">
                  <c:v>5.5</c:v>
                </c:pt>
                <c:pt idx="22">
                  <c:v>4.5</c:v>
                </c:pt>
                <c:pt idx="23">
                  <c:v>4.5</c:v>
                </c:pt>
                <c:pt idx="24">
                  <c:v>4</c:v>
                </c:pt>
                <c:pt idx="25">
                  <c:v>4</c:v>
                </c:pt>
                <c:pt idx="26">
                  <c:v>4</c:v>
                </c:pt>
                <c:pt idx="27">
                  <c:v>5</c:v>
                </c:pt>
                <c:pt idx="28">
                  <c:v>5</c:v>
                </c:pt>
                <c:pt idx="29">
                  <c:v>5</c:v>
                </c:pt>
                <c:pt idx="30">
                  <c:v>4.5</c:v>
                </c:pt>
                <c:pt idx="31">
                  <c:v>4.5</c:v>
                </c:pt>
                <c:pt idx="32">
                  <c:v>6.5</c:v>
                </c:pt>
                <c:pt idx="33">
                  <c:v>6.5</c:v>
                </c:pt>
                <c:pt idx="34">
                  <c:v>6</c:v>
                </c:pt>
                <c:pt idx="35">
                  <c:v>6</c:v>
                </c:pt>
                <c:pt idx="36">
                  <c:v>6</c:v>
                </c:pt>
                <c:pt idx="37">
                  <c:v>7</c:v>
                </c:pt>
                <c:pt idx="38">
                  <c:v>7</c:v>
                </c:pt>
                <c:pt idx="39">
                  <c:v>7</c:v>
                </c:pt>
                <c:pt idx="40">
                  <c:v>6.5</c:v>
                </c:pt>
                <c:pt idx="41">
                  <c:v>6.5</c:v>
                </c:pt>
                <c:pt idx="42">
                  <c:v>5.5</c:v>
                </c:pt>
                <c:pt idx="43">
                  <c:v>5.5</c:v>
                </c:pt>
                <c:pt idx="44">
                  <c:v>10.125</c:v>
                </c:pt>
                <c:pt idx="45">
                  <c:v>10.125</c:v>
                </c:pt>
                <c:pt idx="46">
                  <c:v>8.75</c:v>
                </c:pt>
                <c:pt idx="47">
                  <c:v>8.75</c:v>
                </c:pt>
                <c:pt idx="48">
                  <c:v>8</c:v>
                </c:pt>
                <c:pt idx="49">
                  <c:v>8</c:v>
                </c:pt>
                <c:pt idx="50">
                  <c:v>8</c:v>
                </c:pt>
                <c:pt idx="51">
                  <c:v>9.5</c:v>
                </c:pt>
                <c:pt idx="52">
                  <c:v>9.5</c:v>
                </c:pt>
                <c:pt idx="53">
                  <c:v>9</c:v>
                </c:pt>
                <c:pt idx="54">
                  <c:v>9</c:v>
                </c:pt>
                <c:pt idx="55">
                  <c:v>9</c:v>
                </c:pt>
                <c:pt idx="56">
                  <c:v>10</c:v>
                </c:pt>
                <c:pt idx="57">
                  <c:v>10</c:v>
                </c:pt>
                <c:pt idx="58">
                  <c:v>10</c:v>
                </c:pt>
                <c:pt idx="59">
                  <c:v>9.5</c:v>
                </c:pt>
                <c:pt idx="60">
                  <c:v>9.5</c:v>
                </c:pt>
                <c:pt idx="61">
                  <c:v>8.75</c:v>
                </c:pt>
                <c:pt idx="62">
                  <c:v>8.75</c:v>
                </c:pt>
                <c:pt idx="63">
                  <c:v>11.5</c:v>
                </c:pt>
                <c:pt idx="64">
                  <c:v>11.5</c:v>
                </c:pt>
                <c:pt idx="65">
                  <c:v>11</c:v>
                </c:pt>
                <c:pt idx="66">
                  <c:v>11</c:v>
                </c:pt>
                <c:pt idx="67">
                  <c:v>11</c:v>
                </c:pt>
                <c:pt idx="68">
                  <c:v>12</c:v>
                </c:pt>
                <c:pt idx="69">
                  <c:v>12</c:v>
                </c:pt>
                <c:pt idx="70">
                  <c:v>12</c:v>
                </c:pt>
                <c:pt idx="71">
                  <c:v>11.5</c:v>
                </c:pt>
                <c:pt idx="72">
                  <c:v>11.5</c:v>
                </c:pt>
                <c:pt idx="73">
                  <c:v>10.125</c:v>
                </c:pt>
                <c:pt idx="74">
                  <c:v>10.125</c:v>
                </c:pt>
                <c:pt idx="75">
                  <c:v>7.8125</c:v>
                </c:pt>
                <c:pt idx="76">
                  <c:v>7.8125</c:v>
                </c:pt>
                <c:pt idx="77">
                  <c:v>4.78125</c:v>
                </c:pt>
              </c:numCache>
            </c:numRef>
          </c:xVal>
          <c:yVal>
            <c:numRef>
              <c:f>[dataEU.xlsx]AHC1_HID!$B$1:$B$78</c:f>
              <c:numCache>
                <c:formatCode>0</c:formatCode>
                <c:ptCount val="78"/>
                <c:pt idx="0">
                  <c:v>0.11111111111111113</c:v>
                </c:pt>
                <c:pt idx="1">
                  <c:v>0.11111111111111113</c:v>
                </c:pt>
                <c:pt idx="2">
                  <c:v>2.6666666666666672E-2</c:v>
                </c:pt>
                <c:pt idx="3">
                  <c:v>2.6666666666666672E-2</c:v>
                </c:pt>
                <c:pt idx="4">
                  <c:v>0</c:v>
                </c:pt>
                <c:pt idx="5">
                  <c:v>2.6666666666666672E-2</c:v>
                </c:pt>
                <c:pt idx="6">
                  <c:v>2.6666666666666672E-2</c:v>
                </c:pt>
                <c:pt idx="7">
                  <c:v>8.2132892317907124E-35</c:v>
                </c:pt>
                <c:pt idx="8">
                  <c:v>8.2132892317907124E-35</c:v>
                </c:pt>
                <c:pt idx="9">
                  <c:v>0</c:v>
                </c:pt>
                <c:pt idx="10">
                  <c:v>8.2132892317907124E-35</c:v>
                </c:pt>
                <c:pt idx="11">
                  <c:v>8.2132892317907124E-35</c:v>
                </c:pt>
                <c:pt idx="12">
                  <c:v>0</c:v>
                </c:pt>
                <c:pt idx="13">
                  <c:v>8.2132892317907124E-35</c:v>
                </c:pt>
                <c:pt idx="14">
                  <c:v>8.2132892317907124E-35</c:v>
                </c:pt>
                <c:pt idx="15">
                  <c:v>2.6666666666666672E-2</c:v>
                </c:pt>
                <c:pt idx="16">
                  <c:v>2.6666666666666672E-2</c:v>
                </c:pt>
                <c:pt idx="17">
                  <c:v>0.11111111111111113</c:v>
                </c:pt>
                <c:pt idx="18">
                  <c:v>0.11111111111111113</c:v>
                </c:pt>
                <c:pt idx="19">
                  <c:v>8.7222222222222243E-2</c:v>
                </c:pt>
                <c:pt idx="20">
                  <c:v>8.7222222222222243E-2</c:v>
                </c:pt>
                <c:pt idx="21">
                  <c:v>5.8333333333333348E-2</c:v>
                </c:pt>
                <c:pt idx="22">
                  <c:v>5.8333333333333348E-2</c:v>
                </c:pt>
                <c:pt idx="23">
                  <c:v>1.3333333333333336E-2</c:v>
                </c:pt>
                <c:pt idx="24">
                  <c:v>1.3333333333333336E-2</c:v>
                </c:pt>
                <c:pt idx="25">
                  <c:v>0</c:v>
                </c:pt>
                <c:pt idx="26">
                  <c:v>1.3333333333333336E-2</c:v>
                </c:pt>
                <c:pt idx="27">
                  <c:v>1.3333333333333336E-2</c:v>
                </c:pt>
                <c:pt idx="28">
                  <c:v>0</c:v>
                </c:pt>
                <c:pt idx="29">
                  <c:v>1.3333333333333336E-2</c:v>
                </c:pt>
                <c:pt idx="30">
                  <c:v>1.3333333333333336E-2</c:v>
                </c:pt>
                <c:pt idx="31">
                  <c:v>5.8333333333333348E-2</c:v>
                </c:pt>
                <c:pt idx="32">
                  <c:v>5.8333333333333348E-2</c:v>
                </c:pt>
                <c:pt idx="33">
                  <c:v>2.3333333333333338E-2</c:v>
                </c:pt>
                <c:pt idx="34">
                  <c:v>2.3333333333333338E-2</c:v>
                </c:pt>
                <c:pt idx="35">
                  <c:v>0</c:v>
                </c:pt>
                <c:pt idx="36">
                  <c:v>2.3333333333333338E-2</c:v>
                </c:pt>
                <c:pt idx="37">
                  <c:v>2.3333333333333338E-2</c:v>
                </c:pt>
                <c:pt idx="38">
                  <c:v>0</c:v>
                </c:pt>
                <c:pt idx="39">
                  <c:v>2.3333333333333338E-2</c:v>
                </c:pt>
                <c:pt idx="40">
                  <c:v>2.3333333333333338E-2</c:v>
                </c:pt>
                <c:pt idx="41">
                  <c:v>5.8333333333333348E-2</c:v>
                </c:pt>
                <c:pt idx="42">
                  <c:v>5.8333333333333348E-2</c:v>
                </c:pt>
                <c:pt idx="43">
                  <c:v>8.7222222222222243E-2</c:v>
                </c:pt>
                <c:pt idx="44">
                  <c:v>8.7222222222222243E-2</c:v>
                </c:pt>
                <c:pt idx="45">
                  <c:v>6.0000000000000019E-2</c:v>
                </c:pt>
                <c:pt idx="46">
                  <c:v>6.0000000000000019E-2</c:v>
                </c:pt>
                <c:pt idx="47">
                  <c:v>5.1333057698691942E-35</c:v>
                </c:pt>
                <c:pt idx="48">
                  <c:v>5.1333057698691942E-35</c:v>
                </c:pt>
                <c:pt idx="49">
                  <c:v>0</c:v>
                </c:pt>
                <c:pt idx="50">
                  <c:v>5.1333057698691942E-35</c:v>
                </c:pt>
                <c:pt idx="51">
                  <c:v>5.1333057698691942E-35</c:v>
                </c:pt>
                <c:pt idx="52">
                  <c:v>5.1333057698691942E-35</c:v>
                </c:pt>
                <c:pt idx="53">
                  <c:v>5.1333057698691942E-35</c:v>
                </c:pt>
                <c:pt idx="54">
                  <c:v>0</c:v>
                </c:pt>
                <c:pt idx="55">
                  <c:v>5.1333057698691942E-35</c:v>
                </c:pt>
                <c:pt idx="56">
                  <c:v>5.1333057698691942E-35</c:v>
                </c:pt>
                <c:pt idx="57">
                  <c:v>0</c:v>
                </c:pt>
                <c:pt idx="58">
                  <c:v>5.1333057698691942E-35</c:v>
                </c:pt>
                <c:pt idx="59">
                  <c:v>5.1333057698691942E-35</c:v>
                </c:pt>
                <c:pt idx="60">
                  <c:v>5.1333057698691942E-35</c:v>
                </c:pt>
                <c:pt idx="61">
                  <c:v>5.1333057698691942E-35</c:v>
                </c:pt>
                <c:pt idx="62">
                  <c:v>6.0000000000000019E-2</c:v>
                </c:pt>
                <c:pt idx="63">
                  <c:v>6.0000000000000019E-2</c:v>
                </c:pt>
                <c:pt idx="64">
                  <c:v>2.0000000000000004E-2</c:v>
                </c:pt>
                <c:pt idx="65">
                  <c:v>2.0000000000000004E-2</c:v>
                </c:pt>
                <c:pt idx="66">
                  <c:v>0</c:v>
                </c:pt>
                <c:pt idx="67">
                  <c:v>2.0000000000000004E-2</c:v>
                </c:pt>
                <c:pt idx="68">
                  <c:v>2.0000000000000004E-2</c:v>
                </c:pt>
                <c:pt idx="69">
                  <c:v>0</c:v>
                </c:pt>
                <c:pt idx="70">
                  <c:v>2.0000000000000004E-2</c:v>
                </c:pt>
                <c:pt idx="71">
                  <c:v>2.0000000000000004E-2</c:v>
                </c:pt>
                <c:pt idx="72">
                  <c:v>6.0000000000000019E-2</c:v>
                </c:pt>
                <c:pt idx="73">
                  <c:v>6.0000000000000019E-2</c:v>
                </c:pt>
                <c:pt idx="74">
                  <c:v>8.7222222222222243E-2</c:v>
                </c:pt>
                <c:pt idx="75">
                  <c:v>8.7222222222222243E-2</c:v>
                </c:pt>
                <c:pt idx="76">
                  <c:v>0.11111111111111113</c:v>
                </c:pt>
                <c:pt idx="77">
                  <c:v>0.11111111111111113</c:v>
                </c:pt>
              </c:numCache>
            </c:numRef>
          </c:yVal>
          <c:smooth val="0"/>
        </c:ser>
        <c:ser>
          <c:idx val="1"/>
          <c:order val="1"/>
          <c:spPr>
            <a:ln w="12700">
              <a:solidFill>
                <a:srgbClr val="000000"/>
              </a:solidFill>
              <a:prstDash val="sysDash"/>
            </a:ln>
          </c:spPr>
          <c:marker>
            <c:symbol val="none"/>
          </c:marker>
          <c:xVal>
            <c:numLit>
              <c:formatCode>General</c:formatCode>
              <c:ptCount val="2"/>
              <c:pt idx="0">
                <c:v>0</c:v>
              </c:pt>
              <c:pt idx="1">
                <c:v>13</c:v>
              </c:pt>
            </c:numLit>
          </c:xVal>
          <c:yVal>
            <c:numLit>
              <c:formatCode>General</c:formatCode>
              <c:ptCount val="2"/>
              <c:pt idx="0">
                <c:v>7.3611111111111127E-2</c:v>
              </c:pt>
              <c:pt idx="1">
                <c:v>7.3611111111111127E-2</c:v>
              </c:pt>
            </c:numLit>
          </c:yVal>
          <c:smooth val="0"/>
        </c:ser>
        <c:ser>
          <c:idx val="2"/>
          <c:order val="2"/>
          <c:spPr>
            <a:ln w="28575">
              <a:noFill/>
            </a:ln>
            <a:effectLst/>
          </c:spPr>
          <c:marker>
            <c:spPr>
              <a:noFill/>
              <a:ln w="9525">
                <a:noFill/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/>
                      <a:t>Denmark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/>
                      <a:t>Germany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1" dirty="0" smtClean="0"/>
                      <a:t>Luxemburg</a:t>
                    </a:r>
                    <a:endParaRPr lang="en-US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 b="1"/>
                      <a:t>Spain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b="1"/>
                      <a:t>Italy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 b="1"/>
                      <a:t>Ireland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 b="1"/>
                      <a:t>Portugal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 b="1"/>
                      <a:t>Netherlands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 b="1"/>
                      <a:t>Belgium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 b="1"/>
                      <a:t>France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z="1200" b="1"/>
                      <a:t>Greece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z="1200" b="1"/>
                      <a:t>UK</a:t>
                    </a:r>
                    <a:endParaRPr 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200" b="1"/>
                </a:pPr>
                <a:endParaRPr lang="el-G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[dataEU.xlsx]AHC1_HID!$C$1:$C$12</c:f>
              <c:numCache>
                <c:formatCode>0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xVal>
          <c:yVal>
            <c:numRef>
              <c:f>[dataEU.xlsx]AHC1_HID!$D$1:$D$12</c:f>
              <c:numCache>
                <c:formatCode>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355392"/>
        <c:axId val="109357312"/>
      </c:scatterChart>
      <c:valAx>
        <c:axId val="109355392"/>
        <c:scaling>
          <c:orientation val="minMax"/>
          <c:max val="13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800" b="1"/>
                </a:pPr>
                <a:r>
                  <a:rPr lang="el-GR"/>
                  <a:t> </a:t>
                </a:r>
              </a:p>
            </c:rich>
          </c:tx>
          <c:layout/>
          <c:overlay val="0"/>
        </c:title>
        <c:numFmt formatCode="General" sourceLinked="0"/>
        <c:majorTickMark val="none"/>
        <c:minorTickMark val="none"/>
        <c:tickLblPos val="none"/>
        <c:txPr>
          <a:bodyPr/>
          <a:lstStyle/>
          <a:p>
            <a:pPr>
              <a:defRPr sz="700"/>
            </a:pPr>
            <a:endParaRPr lang="el-GR"/>
          </a:p>
        </c:txPr>
        <c:crossAx val="109357312"/>
        <c:crosses val="autoZero"/>
        <c:crossBetween val="midCat"/>
      </c:valAx>
      <c:valAx>
        <c:axId val="109357312"/>
        <c:scaling>
          <c:orientation val="minMax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100" b="1"/>
                </a:pPr>
                <a:r>
                  <a:rPr lang="en-US" sz="1100"/>
                  <a:t>Dissimilarity</a:t>
                </a:r>
              </a:p>
            </c:rich>
          </c:tx>
          <c:layout/>
          <c:overlay val="0"/>
        </c:title>
        <c:numFmt formatCode="General" sourceLinked="0"/>
        <c:majorTickMark val="cross"/>
        <c:minorTickMark val="none"/>
        <c:tickLblPos val="nextTo"/>
        <c:txPr>
          <a:bodyPr/>
          <a:lstStyle/>
          <a:p>
            <a:pPr>
              <a:defRPr sz="1100"/>
            </a:pPr>
            <a:endParaRPr lang="el-GR"/>
          </a:p>
        </c:txPr>
        <c:crossAx val="109355392"/>
        <c:crosses val="autoZero"/>
        <c:crossBetween val="midCat"/>
      </c:valAx>
      <c:spPr>
        <a:ln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AF5E0-2FB6-4390-9DF5-5C9E6DA0E9C8}" type="datetimeFigureOut">
              <a:rPr lang="el-GR" smtClean="0"/>
              <a:t>9/12/2013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2A8421-8B95-457E-83D9-1AADE869E40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39833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95ED6-DE60-45EC-BAA2-C1C4A5F9BC19}" type="datetime1">
              <a:rPr lang="el-GR" smtClean="0"/>
              <a:t>9/12/2013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3003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5A4BE-47F9-4141-9FB5-07946C8D994E}" type="datetime1">
              <a:rPr lang="el-GR" smtClean="0"/>
              <a:t>9/12/2013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4404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025BB-38EE-468B-A317-85BB4507740B}" type="datetime1">
              <a:rPr lang="el-GR" smtClean="0"/>
              <a:t>9/12/2013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4118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00224-6143-4AC6-ABF1-3639CE270A5B}" type="datetime1">
              <a:rPr lang="el-GR" smtClean="0"/>
              <a:t>9/12/2013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2295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4F365-6B61-4F95-9D5A-6C3DDCCAAC65}" type="datetime1">
              <a:rPr lang="el-GR" smtClean="0"/>
              <a:t>9/12/2013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6364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53A39-9284-4D38-8DB3-3A83D8CB7682}" type="datetime1">
              <a:rPr lang="el-GR" smtClean="0"/>
              <a:t>9/12/2013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96837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103A-497E-49B3-82A9-95585971C9B0}" type="datetime1">
              <a:rPr lang="el-GR" smtClean="0"/>
              <a:t>9/12/2013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03579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7168-7C97-4B73-8CCB-0BB4FFFF825C}" type="datetime1">
              <a:rPr lang="el-GR" smtClean="0"/>
              <a:t>9/12/2013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4396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73180-0B3B-4DB0-B788-1AF9EF37582E}" type="datetime1">
              <a:rPr lang="el-GR" smtClean="0"/>
              <a:t>9/12/2013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09807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93134-A6ED-4861-9AA8-CC4BEFD76654}" type="datetime1">
              <a:rPr lang="el-GR" smtClean="0"/>
              <a:t>9/12/2013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05034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F06F-A750-426B-97A3-900B5EEFCB4F}" type="datetime1">
              <a:rPr lang="el-GR" smtClean="0"/>
              <a:t>9/12/2013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8787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C2158-30EC-459E-981A-4D01F1AE6B9B}" type="datetime1">
              <a:rPr lang="el-GR" smtClean="0"/>
              <a:t>9/12/2013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DA79B-F0EA-4878-AF41-F12DFCC053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71867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Ορθογώνιο 4"/>
          <p:cNvSpPr/>
          <p:nvPr/>
        </p:nvSpPr>
        <p:spPr>
          <a:xfrm>
            <a:off x="1" y="3019018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Letting the data speak</a:t>
            </a:r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362" name="Picture 2" descr="http://dataspeak.wpengine.com/wp-content/uploads/2012/10/cropped-cropped-Women12Bl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32740"/>
            <a:ext cx="7920880" cy="164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dataspeak.wpengine.com/wp-content/uploads/2012/10/cropped-cropped-Women12Bl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0058" y="-139867"/>
            <a:ext cx="7920880" cy="164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Ορθογώνιο 7"/>
          <p:cNvSpPr/>
          <p:nvPr/>
        </p:nvSpPr>
        <p:spPr>
          <a:xfrm>
            <a:off x="920523" y="5620772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http://www.amarkos.gr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amarkos@eled.duth.gr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Ορθογώνιο 9"/>
          <p:cNvSpPr/>
          <p:nvPr/>
        </p:nvSpPr>
        <p:spPr>
          <a:xfrm>
            <a:off x="4981" y="3523074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dirty="0" smtClean="0">
                <a:solidFill>
                  <a:schemeClr val="accent1">
                    <a:lumMod val="75000"/>
                  </a:schemeClr>
                </a:solidFill>
                <a:cs typeface="Mangal" panose="02040503050203030202" pitchFamily="18" charset="0"/>
              </a:rPr>
              <a:t>Διερευνητική Ανάλυση Δεδομένων με το 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CHIC Analysis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 </a:t>
            </a:r>
            <a:r>
              <a:rPr lang="el-GR" sz="2000" dirty="0" smtClean="0">
                <a:solidFill>
                  <a:schemeClr val="accent1">
                    <a:lumMod val="75000"/>
                  </a:schemeClr>
                </a:solidFill>
                <a:cs typeface="Mangal" panose="02040503050203030202" pitchFamily="18" charset="0"/>
              </a:rPr>
              <a:t>και το </a:t>
            </a:r>
            <a:r>
              <a:rPr lang="en-US" sz="2000" b="1" dirty="0" smtClean="0">
                <a:solidFill>
                  <a:srgbClr val="00B050"/>
                </a:solidFill>
                <a:latin typeface="Mangal" panose="02040503050203030202" pitchFamily="18" charset="0"/>
                <a:cs typeface="Mangal" panose="02040503050203030202" pitchFamily="18" charset="0"/>
              </a:rPr>
              <a:t>XLSTAT</a:t>
            </a:r>
            <a:endParaRPr lang="en-US" sz="2000" b="1" dirty="0" smtClean="0">
              <a:solidFill>
                <a:srgbClr val="00B050"/>
              </a:solidFill>
              <a:latin typeface="Mangal" panose="02040503050203030202" pitchFamily="18" charset="0"/>
              <a:cs typeface="Mangal" panose="02040503050203030202" pitchFamily="18" charset="0"/>
            </a:endParaRPr>
          </a:p>
        </p:txBody>
      </p:sp>
      <p:pic>
        <p:nvPicPr>
          <p:cNvPr id="15364" name="Picture 4" descr="https://pbs.twimg.com/profile_images/140638363/me_happ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98082"/>
            <a:ext cx="740932" cy="8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Θέση αριθμού διαφάνειας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9031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Πίνακα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8004"/>
              </p:ext>
            </p:extLst>
          </p:nvPr>
        </p:nvGraphicFramePr>
        <p:xfrm>
          <a:off x="112611" y="206372"/>
          <a:ext cx="4531397" cy="30717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1397"/>
              </a:tblGrid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Τα προφίλ των ομάδων 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C1 (</a:t>
                      </a:r>
                      <a:r>
                        <a:rPr lang="en-US" sz="1800" u="none" strike="noStrike" dirty="0" smtClean="0">
                          <a:effectLst/>
                        </a:rPr>
                        <a:t>28.4</a:t>
                      </a:r>
                      <a:r>
                        <a:rPr lang="en-US" sz="1800" u="none" strike="noStrike" dirty="0">
                          <a:effectLst/>
                        </a:rPr>
                        <a:t>%): </a:t>
                      </a:r>
                      <a:r>
                        <a:rPr lang="en-US" sz="1800" u="none" strike="noStrike" smtClean="0">
                          <a:effectLst/>
                        </a:rPr>
                        <a:t>Hilton*, Neutral, </a:t>
                      </a:r>
                      <a:r>
                        <a:rPr lang="en-US" sz="1800" u="none" strike="noStrike" dirty="0" smtClean="0">
                          <a:effectLst/>
                        </a:rPr>
                        <a:t>Low/Medium/High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C2 (1%): </a:t>
                      </a:r>
                      <a:r>
                        <a:rPr lang="en-US" sz="1800" u="none" strike="noStrike" dirty="0" smtClean="0">
                          <a:effectLst/>
                        </a:rPr>
                        <a:t>Star/Marr</a:t>
                      </a:r>
                      <a:r>
                        <a:rPr lang="el-GR" sz="1800" u="none" strike="noStrike" smtClean="0">
                          <a:effectLst/>
                        </a:rPr>
                        <a:t>/</a:t>
                      </a:r>
                      <a:r>
                        <a:rPr lang="en-US" sz="1800" u="none" strike="noStrike" smtClean="0">
                          <a:effectLst/>
                        </a:rPr>
                        <a:t>Hilton</a:t>
                      </a:r>
                      <a:r>
                        <a:rPr lang="el-GR" sz="1800" u="none" strike="noStrike" smtClean="0">
                          <a:effectLst/>
                        </a:rPr>
                        <a:t>, </a:t>
                      </a:r>
                      <a:r>
                        <a:rPr lang="en-US" sz="1800" u="none" strike="noStrike" smtClean="0">
                          <a:effectLst/>
                        </a:rPr>
                        <a:t>Positive, </a:t>
                      </a:r>
                      <a:r>
                        <a:rPr lang="en-US" sz="1800" u="none" strike="noStrike" dirty="0" smtClean="0">
                          <a:effectLst/>
                        </a:rPr>
                        <a:t>Very high</a:t>
                      </a:r>
                      <a:r>
                        <a:rPr lang="el-GR" sz="1800" u="none" strike="noStrike" dirty="0" smtClean="0">
                          <a:effectLst/>
                        </a:rPr>
                        <a:t>*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C3 (</a:t>
                      </a:r>
                      <a:r>
                        <a:rPr lang="en-US" sz="1800" u="none" strike="noStrike" dirty="0" smtClean="0">
                          <a:effectLst/>
                        </a:rPr>
                        <a:t>9.8</a:t>
                      </a:r>
                      <a:r>
                        <a:rPr lang="en-US" sz="1800" u="none" strike="noStrike">
                          <a:effectLst/>
                        </a:rPr>
                        <a:t>%): </a:t>
                      </a:r>
                      <a:r>
                        <a:rPr lang="en-US" sz="1800" u="none" strike="noStrike" smtClean="0">
                          <a:effectLst/>
                        </a:rPr>
                        <a:t>Choice/Hyatt, </a:t>
                      </a:r>
                      <a:r>
                        <a:rPr lang="en-US" sz="1800" u="none" strike="noStrike" smtClean="0">
                          <a:effectLst/>
                        </a:rPr>
                        <a:t>Low</a:t>
                      </a:r>
                      <a:r>
                        <a:rPr lang="el-GR" sz="1800" u="none" strike="noStrike" smtClean="0">
                          <a:effectLst/>
                        </a:rPr>
                        <a:t>,</a:t>
                      </a:r>
                      <a:r>
                        <a:rPr lang="el-GR" sz="1800" u="none" strike="noStrike" baseline="0" smtClean="0">
                          <a:effectLst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</a:rPr>
                        <a:t>Negative/Neutral</a:t>
                      </a:r>
                      <a:r>
                        <a:rPr lang="el-GR" sz="1800" u="none" strike="noStrike" dirty="0" smtClean="0">
                          <a:effectLst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47377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C4 (10%): </a:t>
                      </a:r>
                      <a:r>
                        <a:rPr lang="en-US" sz="1800" u="none" strike="noStrike" smtClean="0">
                          <a:effectLst/>
                        </a:rPr>
                        <a:t>Starwood</a:t>
                      </a:r>
                      <a:r>
                        <a:rPr lang="el-GR" sz="1800" u="none" strike="noStrike" smtClean="0">
                          <a:effectLst/>
                        </a:rPr>
                        <a:t>*</a:t>
                      </a:r>
                      <a:r>
                        <a:rPr lang="en-US" sz="1800" u="none" strike="noStrike" smtClean="0">
                          <a:effectLst/>
                        </a:rPr>
                        <a:t>, Positive, </a:t>
                      </a:r>
                      <a:r>
                        <a:rPr lang="en-US" sz="1800" u="none" strike="noStrike" dirty="0" smtClean="0">
                          <a:effectLst/>
                        </a:rPr>
                        <a:t>Low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62946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C5 (</a:t>
                      </a:r>
                      <a:r>
                        <a:rPr lang="en-US" sz="1800" u="none" strike="noStrike" dirty="0" smtClean="0">
                          <a:effectLst/>
                        </a:rPr>
                        <a:t>16.5</a:t>
                      </a:r>
                      <a:r>
                        <a:rPr lang="en-US" sz="1800" u="none" strike="noStrike" dirty="0">
                          <a:effectLst/>
                        </a:rPr>
                        <a:t>%): </a:t>
                      </a:r>
                      <a:r>
                        <a:rPr lang="en-US" sz="1800" u="none" strike="noStrike" err="1" smtClean="0">
                          <a:effectLst/>
                        </a:rPr>
                        <a:t>Bestwestern</a:t>
                      </a:r>
                      <a:r>
                        <a:rPr lang="el-GR" sz="1800" u="none" strike="noStrike" smtClean="0">
                          <a:effectLst/>
                        </a:rPr>
                        <a:t>*</a:t>
                      </a:r>
                      <a:r>
                        <a:rPr lang="en-US" sz="1800" u="none" strike="noStrike" smtClean="0">
                          <a:effectLst/>
                        </a:rPr>
                        <a:t>, Positive</a:t>
                      </a:r>
                      <a:r>
                        <a:rPr lang="el-GR" sz="1800" u="none" strike="noStrike" smtClean="0">
                          <a:effectLst/>
                        </a:rPr>
                        <a:t>, </a:t>
                      </a:r>
                      <a:r>
                        <a:rPr lang="en-US" sz="1800" u="none" strike="noStrike" dirty="0" smtClean="0">
                          <a:effectLst/>
                        </a:rPr>
                        <a:t>High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C6 (</a:t>
                      </a:r>
                      <a:r>
                        <a:rPr lang="en-US" sz="1800" u="none" strike="noStrike" dirty="0" smtClean="0">
                          <a:effectLst/>
                        </a:rPr>
                        <a:t>24.4</a:t>
                      </a:r>
                      <a:r>
                        <a:rPr lang="en-US" sz="1800" u="none" strike="noStrike" dirty="0">
                          <a:effectLst/>
                        </a:rPr>
                        <a:t>%): </a:t>
                      </a:r>
                      <a:r>
                        <a:rPr lang="en-US" sz="1800" u="none" strike="noStrike" dirty="0" smtClean="0">
                          <a:effectLst/>
                        </a:rPr>
                        <a:t>Marriott*,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Positive, </a:t>
                      </a:r>
                      <a:r>
                        <a:rPr lang="en-US" sz="1800" u="none" strike="noStrike" dirty="0" smtClean="0">
                          <a:effectLst/>
                        </a:rPr>
                        <a:t>Low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C7 (10</a:t>
                      </a:r>
                      <a:r>
                        <a:rPr lang="en-US" sz="1800" u="none" strike="noStrike">
                          <a:effectLst/>
                        </a:rPr>
                        <a:t>%): </a:t>
                      </a:r>
                      <a:r>
                        <a:rPr lang="en-US" sz="1800" u="none" strike="noStrike" smtClean="0">
                          <a:effectLst/>
                        </a:rPr>
                        <a:t>Intercontinental, Neutral</a:t>
                      </a:r>
                      <a:r>
                        <a:rPr lang="el-GR" sz="1800" u="none" strike="noStrike" smtClean="0">
                          <a:effectLst/>
                        </a:rPr>
                        <a:t>, </a:t>
                      </a:r>
                      <a:r>
                        <a:rPr lang="en-US" sz="1800" u="none" strike="noStrike" dirty="0" smtClean="0">
                          <a:effectLst/>
                        </a:rPr>
                        <a:t>Very high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*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in this cluster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</a:tbl>
          </a:graphicData>
        </a:graphic>
      </p:graphicFrame>
      <p:sp>
        <p:nvSpPr>
          <p:cNvPr id="9" name="Ορθογώνιο 8"/>
          <p:cNvSpPr/>
          <p:nvPr/>
        </p:nvSpPr>
        <p:spPr>
          <a:xfrm>
            <a:off x="5040559" y="-27384"/>
            <a:ext cx="4139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</a:t>
            </a:r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Δενδρόγραμμα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2" name="Ομάδα 11"/>
          <p:cNvGrpSpPr/>
          <p:nvPr/>
        </p:nvGrpSpPr>
        <p:grpSpPr>
          <a:xfrm>
            <a:off x="4779080" y="335102"/>
            <a:ext cx="4270576" cy="3165906"/>
            <a:chOff x="4355976" y="764704"/>
            <a:chExt cx="4608512" cy="341642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764704"/>
              <a:ext cx="4608512" cy="3416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1" name="Ευθεία γραμμή σύνδεσης 10"/>
            <p:cNvCxnSpPr/>
            <p:nvPr/>
          </p:nvCxnSpPr>
          <p:spPr>
            <a:xfrm>
              <a:off x="4900976" y="2404678"/>
              <a:ext cx="3600400" cy="0"/>
            </a:xfrm>
            <a:prstGeom prst="line">
              <a:avLst/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Πίνακας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07931"/>
              </p:ext>
            </p:extLst>
          </p:nvPr>
        </p:nvGraphicFramePr>
        <p:xfrm>
          <a:off x="2127131" y="3448748"/>
          <a:ext cx="6195508" cy="33432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1994"/>
                <a:gridCol w="710502"/>
                <a:gridCol w="710502"/>
                <a:gridCol w="710502"/>
                <a:gridCol w="710502"/>
                <a:gridCol w="710502"/>
                <a:gridCol w="710502"/>
                <a:gridCol w="71050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Cluster-1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Cluster-2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Cluster-3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Cluster-4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Cluster-5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Cluster-6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Cluster-7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Choice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41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Hyatt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58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Bestwestern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10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100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Starwood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100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Marriott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34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100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Intercontinental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100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Hilton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100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27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Negative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10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8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6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13</a:t>
                      </a:r>
                      <a:r>
                        <a:rPr lang="en-US" sz="1400" u="none" strike="noStrike" dirty="0" smtClean="0">
                          <a:effectLst/>
                        </a:rPr>
                        <a:t>.0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6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10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Neutral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49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45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40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19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37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9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Positive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40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41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5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54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74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6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51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39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6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Low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24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6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30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18</a:t>
                      </a:r>
                      <a:r>
                        <a:rPr lang="en-US" sz="1400" u="none" strike="noStrike" dirty="0" smtClean="0">
                          <a:effectLst/>
                        </a:rPr>
                        <a:t>.0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28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18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Medium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29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27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18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8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23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23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8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26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High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27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>
                          <a:effectLst/>
                        </a:rPr>
                        <a:t>0</a:t>
                      </a:r>
                      <a:endParaRPr lang="el-G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18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9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26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31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6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22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22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Very High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19</a:t>
                      </a:r>
                      <a:r>
                        <a:rPr lang="en-US" sz="1400" u="none" strike="noStrike" dirty="0" smtClean="0">
                          <a:effectLst/>
                        </a:rPr>
                        <a:t>.0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>
                          <a:effectLst/>
                        </a:rPr>
                        <a:t>100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22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24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26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25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u="none" strike="noStrike" dirty="0" smtClean="0">
                          <a:effectLst/>
                        </a:rPr>
                        <a:t>33</a:t>
                      </a:r>
                      <a:r>
                        <a:rPr lang="en-US" sz="1400" u="none" strike="noStrike" dirty="0" smtClean="0">
                          <a:effectLst/>
                        </a:rPr>
                        <a:t>.</a:t>
                      </a:r>
                      <a:r>
                        <a:rPr lang="el-GR" sz="1400" u="none" strike="noStrike" dirty="0" smtClean="0">
                          <a:effectLst/>
                        </a:rPr>
                        <a:t>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Ορθογώνιο 13"/>
          <p:cNvSpPr/>
          <p:nvPr/>
        </p:nvSpPr>
        <p:spPr>
          <a:xfrm>
            <a:off x="60206" y="3522990"/>
            <a:ext cx="13496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l-GR" dirty="0" smtClean="0">
                <a:solidFill>
                  <a:srgbClr val="FF0000"/>
                </a:solidFill>
              </a:rPr>
              <a:t>Τα προφίλ</a:t>
            </a:r>
          </a:p>
          <a:p>
            <a:pPr fontAlgn="b"/>
            <a:r>
              <a:rPr lang="el-GR" dirty="0" smtClean="0">
                <a:solidFill>
                  <a:srgbClr val="FF0000"/>
                </a:solidFill>
              </a:rPr>
              <a:t>των ομάδων</a:t>
            </a:r>
          </a:p>
          <a:p>
            <a:pPr fontAlgn="b"/>
            <a:r>
              <a:rPr lang="el-GR" dirty="0" smtClean="0">
                <a:solidFill>
                  <a:srgbClr val="FF0000"/>
                </a:solidFill>
              </a:rPr>
              <a:t>(%)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7863" y="4283804"/>
            <a:ext cx="739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Brand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05815" y="5404748"/>
            <a:ext cx="11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Sentiment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8339" y="616530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Upop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9" name="Θέση αριθμού διαφάνειας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4941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Ορθογώνιο 5"/>
          <p:cNvSpPr/>
          <p:nvPr/>
        </p:nvSpPr>
        <p:spPr>
          <a:xfrm>
            <a:off x="17911" y="188640"/>
            <a:ext cx="68583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#2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EU</a:t>
            </a:r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Economic Indicators  2007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AutoShape 4" descr="data:image/jpeg;base64,/9j/4AAQSkZJRgABAQAAAQABAAD/2wCEAAkGBxMHEhMTExMUFhUXFBcXFhYSFg8XFRQXFREXFhQTFRcYHDQiGBolGxQUIjEhJSkrLi4uFx8zODMsNygtLisBCgoKDg0OGxAQGzQlICQsLDQvLy8sLDAvNCwtLCwsLCwvNCwsLCwsLC8sLCwsLDQvLCw0LCwsNCwsLCw0LCwsLP/AABEIAKYBMAMBEQACEQEDEQH/xAAbAAEAAgMBAQAAAAAAAAAAAAAABQYCAwQBB//EADsQAAIBAgIGBwYFAwUBAAAAAAABAgMRBAUSITFBUWEGMnGBkaHRFCJCUrHBYnKSovATQ4IjU9Lh8Rb/xAAaAQEAAwEBAQAAAAAAAAAAAAAAAwQFAgEG/8QAMxEBAAIBAgMFBwMEAwEAAAAAAAECAwQRBSExEkFRkdEiMnGBobHwE0JhFBVS4VPB8SP/2gAMAwEAAhEDEQA/APuIAAAAAAAAAAAAAAAAAAAAAAAAA4sfmMcJaKWlN9WK57LvcibFgm/PpHiqajV1xTFY52npHr4OTG59DD6o+/Le11U+3f3EuPSWtztyj6q+fiVMfKntT9HDh8xq4mSlUqKnTTu7WWlb4Yraye+GlY2rXefz5KmPVZslotkt2a/f+I75d9TpDSjsU3zSX3aII0eSfBctxXBE8t5+XrsksLiI4qKnHY+PJ2fmitek0t2ZXsWWuWkXr0ltOUgAAAAAAAAAAAAAAAAAAAAAAAAAAAAAAAAAAABG5zmawMbLXN7FwXzMs6fB+pO89FHW6yMFdo96fzdU5zc22223tb2u5qxERG0Pm5tNp3mebE9eOqhl1XEbIS7XqXiyK2bHXrKxj0mbJ0rP2+6WwfR3fUl/jD7yKuTW91I82jh4V35Z+UeqepU1SSjFWS1JIoTM2neWxWsUiK1jlDI8dAAAAAAAAAAAAAAAAAAAAANGNrPD05zSu4pvXyO8dYteKz3os+SceO147oR2E6QU6uqacH4x8V6Fm+jvHu81HDxTFblfl9ktTqKqrxaa4ppoqTExO0tGtq2jes7wyPHQAAAAAAAAA0Y3FLBwc5bti4vckd48c3t2YRZ81cNJvZSsRXliZOUnrb/iXI2qUikdmHymTJbJab26y1nTgA2wxM6eycl2SkjmaVnrCSubJXpafOXbh88rUdrUl+JL6ogvpMdunJbx8Sz06zv8U1gc8p4nVL3Jc9j7Jetink0l6c45w1MHEcWTlb2Z+nmlCq0AAAAAAAAAAAAAAAAAAAAAGuvT/rRlF7JJrxVjqtuzaJ8HGSkXrNZ74UScHTbT2ptPtWpm5ExMbw+QtWazMT1hnQryw7vCTi+T+vE8tSto2tDrHkvjnek7JjCdIpR1VI35x1Pw2PyKeTRRPuS08PFbRyyRv/Mfnom8JjqeL6kk3w2PwZSvivT3oa2HU4svuT6ukjTgAAAAAAKp0gx3tM9FdWGrtlvf28TV0uLsV7U9ZfOcR1H6mTsR0r9/zkii0zwAAAAAJTKs4lg7RleUPOPZy5FXPpovzjq0NJr7YfZtzr9vzw8lqp1FVSad09aaMuYmJ2l9DW0WjtV6Mjx0AAAAAAAAAAAAAAAAAAABXekeX2f9WK1fGuHCRo6TNy7E/JicT0s7/rV+fqgS8xwAnYEcuaUweeVMPql76/F1v1etyrk0lLdOTQwcSy4+Vvaj+evn6p7BZrTxmpO0vllqfdx7ijk096dejYwa3Fm5RO0+Eu4gWwAAA4c4xnsdNtdZ6o9r39yuyfT4/wBS+3cqa3P+jimY6zyhTTYfLgAAAAAAAEtkOZeyy0JP3JP9Le/sZV1WDtx2o6w0eH6v9K3Yt7s/SVqMp9EAAAAAAAAAAAAAAAAAAAB41cExurma5E4XlSV1vhvX5eK5Gjg1cT7N/Nh6vhsx7eLp4eiDasXmRMbAAABJYHOamF1N6ceEtq7Jf+lfLpaX5xylewcQy4uU84/n1WLAZlTx3VdpfK9T/wC+4zsuC+Pr0ben1ePN7s8/DvdhCtAFT6Q4r2irorZDV3/F6dxraTH2ab+L5ziWb9TL2Y6V5fPv9PkiyyzwAAAAAAAABbcgxvtVOzfvQ1Pmvhf84GTqsXYvvHSX0nD9R+ri2nrH5CTKy+AAAAAAAAAAAAAAAAAACK6Q1p4eEZQk171na29avp5lrSVpa0xaGdxLJkx44tSdufNWZ4qpU2zm+2UvU0ox0jpEeTBtmyW62nzlqbudowAAAAexk4u6dmtjW1CY35PYmYneFjyjO/6toVXaW6W58nwZnZ9Lt7VOng3NHxHtbUy9fHx/2lMfiPZKcp8Fq7XqS8bFXFTt3irQ1GX9LHN/D79yjt32m2+Smd+cgAAAAAAAAABIZFifZ60eEvdffs87eJX1NO1jn+F3h+X9PPHhPL0+q4GQ+mAAAAAAAAAAAAAAAAAABpxeHWKhKD2NeHB+J3jvNLRaEebFGWk0nvUrE0JYaTjJWa8+DXI2qXi9e1D5TLititNLdYajpGAAAAAAA662YTrU1Tk7pO999ktSfEirhrW83hZvqsl8UY7d0/kOQlVgAAAAAAAAAAJ6OtbQRMxzhcKGc0aqXvpPepJq3e9RkW0uSO59Nj4hgtHvbfF0LHUn/ch+qPqR/pZP8Z8k8anDP7484YVMzo09tSHc0/JHsYMk/tlxbWYK9bx57/Zng8ZHGJuKeina7Vr8bHmTHOOdp6u8GeuaJtXo6CNMAAAAAAAAAAAAAAAcmYZfDHq0tTWyS2r1XIlxZrY55K2p0tM9drde6VYxuU1MJtWlH5o613rajTx6il+/aWBn0OXF1jePGPzk4SdUAAAAAAAAAAAAAAAAAAAAAe04Oo7RTb4JNvyPJmI5y9rWbTtWN0vgMhnWs6nux4atJ+hUy6uteVOctLT8Mved8nKPr/pZaVNUUoxVktSSM21ptO8t6lK0rFaxyhmeOgAAAAAAAAAAAAAADGc1TTbdktbb2I9iJmdoeWtFY3nogcb0i12pRX5pX19i9S/j0XfeWNn4rz2xR859Pz4IXE4qWKd5WvyjBPxSuXKY60jaPuy8ua+Wd7faP/Wk7RAAAAAAAAAAAAAAAAAAA3YfEf0HfRhLlOKkvU4vTtd8x8JSY8vYnfaJ+MbpfD9IVTVnSS/I7LwsVLaLfn2vNp4+KxWNpp5f+Oj/AOkh8k/2+pH/AENvGE/92x/4z9PVIZfjHjVpaDjHc5NXl2LhzK+XHGOdt95XNPnnNHa7O0fz3usiWQAAAAAAAAAAAAAADCtSVeLjJXTVmdVtNZ3hzekXrNbdJUvMMFLAz0Xs+F7pL15GziyxkrvD5XU6e2C/Zn5T4uYkQAAAAAAAAAAAAAAAAAAAAdkMrrTSapuzSa1x2PZvIZ1GOJ2mVmuiz2iJivX4N9LIq1TalH8zX2ucW1eKOnNNThue3WNvjPpulsFkMKGub03watHw395Uyay1uVeTRwcMx0539qfolyo0wAAAAAAAAAAAAAAAAA1YnDxxUdGauvpzT3M6pe1J3qjy4qZa9m8bwr+L6OyjrpyUlwlqfjsfkaGPW1n34Y2bhV45453+PX88kfPK60NtOXdZ/QsRqMc/uUraPPHWk/nwcs4uDs9TW0lid+cK8xNZ2l4HgAAAAAAAAAAAAAABtwtH2mcYL4ml3b34XOb27NZt4JMWOcl4pHfK9JaOown10Rtyeh6AAAAAAAAAAAAAAAAAAAAAAV3pBmclJ0oOyXWa2u6vo9ljQ0mCNu3b5MTiOst2v0qTt4+iBL7HAAAAAAAAAAAAAAAAE50YwulKVR7F7q7Xt8vqUtbk2iKNbhWHe05J7uUfH8+6yGa3QAAAAAAAAAAAAAAAAAAAAAABVekODlRqOdvdlv4O1mmaukyxanZ74fO8S09qZJyd0/dElpnAAAAAAAAAAAAAAAGVODqtRSu27Jc2eTMRG8va1m0xWOsrvgcMsJCMFuWt8XvfiYuW83tNpfWYMMYscUjubyNMAAAAAAAAAAAAB45KO0bPJmI6vQ9AAAAAAAAPJRUlZq64MROzyYiY2lD5jl+Gw60pLR5Rbu3wUdhcw5s1p7NebN1Ol0mOO3eNvh/1CtVGm3ZWW5N3fiaUb7c2DaYmfZjaGJ65AAAAAAAAAAAAAsPRvL9H/VktvU7N8v59zP1mb9kfNt8M0u3/ANrfL1T5QbAAAAAAAAAAAAAADGpTVVNNXT2nsTMTvDm1YtG09ERPHTyuWjVvKD6s/itwlxa/ly3GKuaO1TlPfDOtqb6W3Yy86909/wA/FKYfERxKvCSa5ffgVb0tSdrQv48tMkb0ndtOUgAAAAPG7ARGYZ9Chqp+/Lj8K79/d4lzFpLW525R9WZqOJUpyx85+n+/l5q5iMRLEy0ptt/TkluRo0pWkbVYeXLfLbtXneWo6RgAAAAAAAAAAAASeS5Z7bLSl1E9f4n8q+5W1Gf9ONo6r+h0c5rdq3ux9f49VsSsZL6SI2egAAAAAAAAAAAAAAANWJw8cVFxkrp+XNczql5pO8I8uKuWs1tHJU8dg6mVTum7fDON1fk7b+RrY8tM1efk+cz6fJpb7xPLumG/DdIKtLrJT7dT8Vq8iO+jpPTkmxcUy197n9J/PkkKXSOm+tGa7NFr6kE6K/dK5Xi2KfeiYb1n1Hi/0yI/6TL4Jv7np/H6Swn0hpR2ab7EvuzqNHknwcW4pgjpvPy9XHX6SN9SCXOTv5L1Jq6GP3SrZOLT+yvn+f8AaJxWOqYvrybXDYvBFqmKlPdhnZtTly+/Py7nOSIAAAAAAAAAAAAAAEllOVSxz0ndQ475co+pWz6iMfKOq9o9FbPPatyr9/gtlKmqSUYqyWpJGVNptO8vo61ikRWscoZHjoAAAAAAAAAAAAAAAAAMK1KNdOMkmntTPa2ms7w5vSt69m0bwq+aZLLC3lC8ofuj28VzNTBqovytyl8/q+H2xe1TnX6wii0zgAAAAAAAAAAAAAAAAA9jFydkrt7Etr7BM7dSImZ2hPZZkN7Sq90P+T+xQzavup5tnS8M/dm8vVYIrR1LZyM/q2YiIjaHoegAAAAAAAAAAAAAAAAAAAAInMcjhibyh7kv2vtW7tRbxaq1OVucM7U8Opl9qnKforuLwU8G7Tjbg9qfYzQx5a3j2ZYebT5MM7Xj0c5IhAAAAAAAAAAAAALWBKYLI6mI1y9yP4tvdH1sVsmqpXpzloYOHZcnO3sx/PXy9VhwOXU8D1Vr3yeuT9O4zsue+Tq2sGkx4Y9mOfj3usiWQAAAAAAAAAAAAAAAAAAAAAAAA8nFTVmk09qetM9iZjnDyYiY2lE4vIKdbXBuD5a4+HoWsesvX3ubNzcLxX509mfoh8Tklah8OkuMNfltLlNVjt37fFm5eHZ6dI3j+PzdHzi6bs00+DTT8yxExPOFK0TWdpjZ4HgAAAAAHsVpalrfBa2J5dSImZ2h2UMprV9kGlxl7vk9fkQ21GOvet49Dnv0rt8eX+0nhujf+5Puh6v0Kt9b/jHmv4uE/wDJby9f9JfC4GnhOpFJ8dr8XrKl8t7+9LSxabFi9yPV0kacAAAAAAAAAAAAAAAAAAAAAAAAAAAAAAY1KaqK0kmuDSZ7EzHRzatbRtaN3HVyijU/tpflvH6Mmrqcsd6tbQ6e3Wvly+zmn0epS2Oa7GvuiSNZk/hBbheCem8fNg+jdP55/s9Dr+tv4Q4/tOL/ACn6egujlP55/s9Dz+tv4QRwnF/lP09G2GQUY7dJ9svQ5nWZEleF4I67z8/R0U8po09lOP8AleX1I51GWe9PXQ6evSkfPn93XTpqnqSSXJJEUzM9Vita1jaI2ZHjoAAAAAAAAAAAAAAAAAAA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graphicFrame>
        <p:nvGraphicFramePr>
          <p:cNvPr id="5" name="Πίνακα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853568"/>
              </p:ext>
            </p:extLst>
          </p:nvPr>
        </p:nvGraphicFramePr>
        <p:xfrm>
          <a:off x="251520" y="2094359"/>
          <a:ext cx="3504757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4757"/>
              </a:tblGrid>
              <a:tr h="190500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500" u="none" strike="noStrike" dirty="0" err="1" smtClean="0">
                          <a:effectLst/>
                        </a:rPr>
                        <a:t>Unemp</a:t>
                      </a:r>
                      <a:r>
                        <a:rPr lang="en-US" sz="1500" u="none" strike="noStrike" dirty="0" smtClean="0">
                          <a:effectLst/>
                        </a:rPr>
                        <a:t> = Unemployment </a:t>
                      </a:r>
                      <a:r>
                        <a:rPr lang="en-US" sz="1500" u="none" strike="noStrike" dirty="0">
                          <a:effectLst/>
                        </a:rPr>
                        <a:t>rate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500" u="none" strike="noStrike" dirty="0" smtClean="0">
                          <a:effectLst/>
                        </a:rPr>
                        <a:t>GDP = Gross </a:t>
                      </a:r>
                      <a:r>
                        <a:rPr lang="en-US" sz="1500" u="none" strike="noStrike" dirty="0">
                          <a:effectLst/>
                        </a:rPr>
                        <a:t>Domestic Product/Head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500" u="none" strike="noStrike" dirty="0" smtClean="0">
                          <a:effectLst/>
                        </a:rPr>
                        <a:t>PCH</a:t>
                      </a:r>
                      <a:r>
                        <a:rPr lang="en-US" sz="1500" u="none" strike="noStrike" baseline="0" dirty="0" smtClean="0">
                          <a:effectLst/>
                        </a:rPr>
                        <a:t> = </a:t>
                      </a:r>
                      <a:r>
                        <a:rPr lang="en-US" sz="1500" u="none" strike="noStrike" dirty="0" smtClean="0">
                          <a:effectLst/>
                        </a:rPr>
                        <a:t>Personal </a:t>
                      </a:r>
                      <a:r>
                        <a:rPr lang="en-US" sz="1500" u="none" strike="noStrike" dirty="0" err="1">
                          <a:effectLst/>
                        </a:rPr>
                        <a:t>Comsumption</a:t>
                      </a:r>
                      <a:r>
                        <a:rPr lang="en-US" sz="1500" u="none" strike="noStrike" dirty="0">
                          <a:effectLst/>
                        </a:rPr>
                        <a:t> per Head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500" u="none" strike="noStrike" dirty="0" smtClean="0">
                          <a:effectLst/>
                        </a:rPr>
                        <a:t>PCP = Change </a:t>
                      </a:r>
                      <a:r>
                        <a:rPr lang="en-US" sz="1500" u="none" strike="noStrike" dirty="0">
                          <a:effectLst/>
                        </a:rPr>
                        <a:t>in Personal Consumption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marL="285750" indent="-2857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en-US" sz="1500" u="none" strike="noStrike" dirty="0" smtClean="0">
                          <a:effectLst/>
                        </a:rPr>
                        <a:t>RULC = Real </a:t>
                      </a:r>
                      <a:r>
                        <a:rPr lang="en-US" sz="1500" u="none" strike="noStrike" dirty="0">
                          <a:effectLst/>
                        </a:rPr>
                        <a:t>Unit </a:t>
                      </a:r>
                      <a:r>
                        <a:rPr lang="en-US" sz="1500" u="none" strike="noStrike" dirty="0" err="1">
                          <a:effectLst/>
                        </a:rPr>
                        <a:t>Labour</a:t>
                      </a:r>
                      <a:r>
                        <a:rPr lang="en-US" sz="1500" u="none" strike="noStrike" dirty="0">
                          <a:effectLst/>
                        </a:rPr>
                        <a:t> Cost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Πίνακας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213720"/>
              </p:ext>
            </p:extLst>
          </p:nvPr>
        </p:nvGraphicFramePr>
        <p:xfrm>
          <a:off x="4046859" y="873239"/>
          <a:ext cx="4773613" cy="3491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2588"/>
                <a:gridCol w="682625"/>
                <a:gridCol w="609600"/>
                <a:gridCol w="609600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Country</a:t>
                      </a:r>
                      <a:r>
                        <a:rPr lang="en-US" sz="15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 Index</a:t>
                      </a:r>
                      <a:endParaRPr lang="el-GR" sz="15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1" u="none" strike="noStrike" dirty="0" err="1">
                          <a:effectLst/>
                        </a:rPr>
                        <a:t>Unemp</a:t>
                      </a:r>
                      <a:endParaRPr lang="en-US" sz="17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1" u="none" strike="noStrike" dirty="0">
                          <a:effectLst/>
                        </a:rPr>
                        <a:t>GDPH</a:t>
                      </a:r>
                      <a:endParaRPr lang="en-US" sz="17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1" u="none" strike="noStrike" dirty="0">
                          <a:effectLst/>
                        </a:rPr>
                        <a:t>PCH</a:t>
                      </a:r>
                      <a:endParaRPr lang="en-US" sz="17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1" u="none" strike="noStrike" dirty="0">
                          <a:effectLst/>
                        </a:rPr>
                        <a:t>PCP</a:t>
                      </a:r>
                      <a:endParaRPr lang="en-US" sz="17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1" u="none" strike="noStrike" dirty="0">
                          <a:effectLst/>
                        </a:rPr>
                        <a:t>RULC</a:t>
                      </a:r>
                      <a:endParaRPr lang="en-US" sz="17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 dirty="0">
                          <a:effectLst/>
                        </a:rPr>
                        <a:t>Belgium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8.8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102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104.9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3.3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89.7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Denmark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7.6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134.4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117.1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1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92.4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55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Germany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5.4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128.1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126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3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90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 dirty="0">
                          <a:effectLst/>
                        </a:rPr>
                        <a:t>Greece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37.7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40.5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>
                          <a:effectLst/>
                        </a:rPr>
                        <a:t>2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105.6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Spain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16.5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67.1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68.7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>
                          <a:effectLst/>
                        </a:rPr>
                        <a:t>4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86.2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France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112.4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110.1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2.8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89.7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Ireland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16.2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64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60.1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4.5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81.9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 dirty="0">
                          <a:effectLst/>
                        </a:rPr>
                        <a:t>Italy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10.6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105.8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>
                          <a:effectLst/>
                        </a:rPr>
                        <a:t>106</a:t>
                      </a:r>
                      <a:endParaRPr lang="el-GR" sz="1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3.8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97.4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Luxemburg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119.5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110.7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2.8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95.9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Netherlands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99.6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96.7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3.3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86.6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Portugal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5.2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32.6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34.8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3.5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78.3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UK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6.5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95.3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99.7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2.1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700" u="none" strike="noStrike" dirty="0" smtClean="0">
                          <a:effectLst/>
                        </a:rPr>
                        <a:t>98.9</a:t>
                      </a:r>
                      <a:endParaRPr lang="el-GR" sz="17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21" name="Ευθύγραμμο βέλος σύνδεσης 20"/>
          <p:cNvCxnSpPr/>
          <p:nvPr/>
        </p:nvCxnSpPr>
        <p:spPr>
          <a:xfrm>
            <a:off x="3491880" y="5753348"/>
            <a:ext cx="1944216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694888" y="5336048"/>
            <a:ext cx="1486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Discretization</a:t>
            </a:r>
            <a:endParaRPr lang="el-GR" b="1" dirty="0"/>
          </a:p>
        </p:txBody>
      </p:sp>
      <p:sp>
        <p:nvSpPr>
          <p:cNvPr id="10" name="Ορθογώνιο 9"/>
          <p:cNvSpPr/>
          <p:nvPr/>
        </p:nvSpPr>
        <p:spPr>
          <a:xfrm>
            <a:off x="2339752" y="4976008"/>
            <a:ext cx="952505" cy="16312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sz="2000" u="none" strike="noStrike" dirty="0" err="1" smtClean="0">
                <a:effectLst/>
              </a:rPr>
              <a:t>Unemp</a:t>
            </a:r>
            <a:endParaRPr lang="en-US" sz="2000" u="none" strike="noStrike" dirty="0" smtClean="0">
              <a:effectLst/>
            </a:endParaRPr>
          </a:p>
          <a:p>
            <a:r>
              <a:rPr lang="en-US" sz="2000" dirty="0" smtClean="0"/>
              <a:t>GDP</a:t>
            </a:r>
          </a:p>
          <a:p>
            <a:r>
              <a:rPr lang="en-US" sz="2000" dirty="0" smtClean="0"/>
              <a:t>PCH</a:t>
            </a:r>
          </a:p>
          <a:p>
            <a:r>
              <a:rPr lang="en-US" sz="2000" dirty="0" smtClean="0"/>
              <a:t>PCP</a:t>
            </a:r>
          </a:p>
          <a:p>
            <a:r>
              <a:rPr lang="en-US" sz="2000" dirty="0" smtClean="0"/>
              <a:t>RULC</a:t>
            </a:r>
            <a:endParaRPr lang="el-GR" sz="2000" dirty="0"/>
          </a:p>
        </p:txBody>
      </p:sp>
      <p:sp>
        <p:nvSpPr>
          <p:cNvPr id="24" name="Ορθογώνιο 23"/>
          <p:cNvSpPr/>
          <p:nvPr/>
        </p:nvSpPr>
        <p:spPr>
          <a:xfrm>
            <a:off x="5619248" y="5457418"/>
            <a:ext cx="1508746" cy="7078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sz="2000" u="none" strike="noStrike" dirty="0" smtClean="0">
                <a:effectLst/>
              </a:rPr>
              <a:t>3 Categories</a:t>
            </a:r>
          </a:p>
          <a:p>
            <a:r>
              <a:rPr lang="en-US" sz="2000" dirty="0" smtClean="0"/>
              <a:t>25 – 50 – 25</a:t>
            </a:r>
            <a:endParaRPr lang="en-US" sz="2000" u="none" strike="noStrike" dirty="0" smtClean="0">
              <a:effectLst/>
            </a:endParaRPr>
          </a:p>
        </p:txBody>
      </p:sp>
      <p:sp>
        <p:nvSpPr>
          <p:cNvPr id="23" name="Θέση αριθμού διαφάνειας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4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536" y="888851"/>
            <a:ext cx="526732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Ορθογώνιο 5"/>
          <p:cNvSpPr/>
          <p:nvPr/>
        </p:nvSpPr>
        <p:spPr>
          <a:xfrm>
            <a:off x="190872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Παραγοντικό Επίπεδο 1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Chart 2-XLSTA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5375169"/>
              </p:ext>
            </p:extLst>
          </p:nvPr>
        </p:nvGraphicFramePr>
        <p:xfrm>
          <a:off x="3629000" y="753432"/>
          <a:ext cx="5271392" cy="4667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AutoShape 5" descr="data:image/jpeg;base64,/9j/4AAQSkZJRgABAQAAAQABAAD/2wCEAAkGBhIQERIREBEWFBAVGBMVFxcUGBUUFREUFxgVGhgWGBMXHiYeGRklGhcVHzAiJictLCwsGB8xNTAqNSYrLCoBCQoKDgwOGQ8PFCokHSIpNS80Kik1KS8tLC4pNTExMSwpKSw1KiwsKS0wKTUpLSkvLDItLC4qLCksKS8pLzYpKf/AABEIAI0BZAMBIgACEQEDEQH/xAAcAAEAAgIDAQAAAAAAAAAAAAAABgcEBQIDCAH/xABNEAACAQIDAwgECAgOAgMAAAABAgADEQQSIQUGMQcTIkFRYXGBMpGS0RQ0QlJUcpOhI2JzgqKxssEWFzM1Q0RTg4Sjs8LD0hXhVWPw/8QAFwEBAQEBAAAAAAAAAAAAAAAAAAECA//EACIRAQEBAQACAQMFAAAAAAAAAAABEQISIVExYXEDQYGR4f/aAAwDAQACEQMRAD8AvGIiAiIgIiICIiAiIgIiICIiAiIgIiICIiAiIgIiICIiAiIgIiICIiAiIgIiICIiAiIgIiICIiAiIgIiICIiAiIgIiICIiAiIgIiICIiAiIgIiICIiAiIgIiICIiAiIgIiICIiAiIgIiICIkD20MRSrO7M4GY5WBIXL1AEaDTqgTyJCcFvjVTSoBUHst6xp90kGB3noVdM2Rux9P0uH3wNtE+Az7AREQEREBERAREQEREBERARPjMBqdB+qYVPbmGZsi4ikX+aKiFvZBvAzoiICIiAiIgInDnlvbML+InOAiIgIiICIiAiIgIiICIiAiIgIiICIiAnwi+h4T7EDU43dihV1y5G7U0/R4fdI/jtz6qa0yKi+y3qOh9cz99+ULCbJp5q7ZqzC9Oilucqd/4q3+UfK50nnbbvKrtLGYpa6V3olTalToFlVAeqw9MnS5a9+wDSBdOH2hXwzZVZkI4q3D2TJ1sfHmvRWoVyk3uOq4Nrjumq2XsypisLg3x62xIpqaqgZSXIF1NuHeB1yQIgUAKAANABoAPCByiIgIiICIiB0Y/CCtSqUizKKiOhZTZlDAi6nqIvcSA1ORinY5do44HqvVBAPeLC/rlixA8xb1YDHbMxRoVMTVJFnR1qVAKiG9mHS0NwQR1EHjxNlcj/KDVxTNgsW5eqql6VRvSdRbMjH5RFwQeJF78J2cu+w+cwtLFKOlQfKx/wDrq2H3OE9oypN0ts/A8bh8RfSm65vyZ6L/AKBaVXqqRjfffujsymM3TxDg83SBsT+Mx+Snf18B12+78b80tm0M5s9dweap39M/ONuCDrPkOMgO4m5NXalY7T2nd6bHMiN/T24Er1URwC9fh6URrv8AxO2dujnnOXDnVA7GlRI/Epi5b6xB8ZDts7CrYOs1DEJkqLY9RDA8GUjiD+49YnqVVAFgLAfdKh5d8OBUwdS3SK1lJ7QppkftN65R38ju+NV3bA13LjKXpFjdly2zU7nUixuOyx7rWxPPvJN/OmH8K3+k89BSBERAje+++abOpA2z13uKacBpxZvxRceNwO8UttfezF4sk167kH5CkpTHgi6eu575teVPGtU2lVUnSmKdNe4ZAx/SczZckGx6VfE1alVQxoqhRW1GZienbrIy6fW8JRDl2XWK5+YqZOObm3y+Oa1pl7J3ixOGYNQrundclD4oeifVPRkgW83JcuKxIrUqi0UYfhAFuS9/SVRYajjrxF+swN1uRvcu0KJJAWulhUUcNeDL+KbHwII7zhcqGOqUcGjUqjU251BdGKm2WppcdWgmduxuPh9nkvSLtUZcpZ24i4PoCw4jx75u8ZgKVZctamlRb3s6hhfXWx69T65BQg3lxn0uv9rU985jeXF/Sq/2tT3y6/4LYP6JQ+yT3SsuU7AUqOKprRppTU0lJCKFBOeoL2HXYD1SjRjeTF/Sq/2tT3zmN48X9KrfaP75s+TjB06uNyVUV05uobOAwuCtjY9ctT+DOD+iUPs090DQcmOOq1qFY1aj1CKlgXYsQMi6AmTKY+D2fSogijTSmCbkIoUE9pA65kSCFcpW3GpJTo03Ku5zsVJUhF4C411Y/omV+NsYj+3q/aP75lb17W+E4urUBugORPqLoD5m585jYjZb06NGuw6FXPl/MIGvj+6UWvuXtf4ThEZjeon4N78SV4E+K5T65vZV/JvtXmsQaJPRrDT663I9YzD1S0JBBuUTaFWk9AUqroCr3yMy3sV42MiY27ifpFX7R/fLcxWzaVUg1aSORwzqrWv2XE6P4P4X6NS+zT3QKsG3cT9Iq/aP75zG3MT9Iq+2/vnLeSiqYuuqKFUNYAAAAWHACSHk+wFKqK/O00e3N2zKGtfPe1/ASiPjbeI+kVfbf3yyN16zPhKTOxZiGuWJJPSbiTO//wAFhvo9L2F90y6NBUUKihVHAKAAPACQc5U3KRy4UsJmw2zitbE6hqvpUqJ7uqo49kdd9RLVxGHWorJUUMjAhlYXDA8QQeIml/gDsz/47CfYUv8ArA8rbP2Zjdr4ohA+IxNQ5nZjew+c7nRVHDs4AdQnobk65H8PswLWrWr43+0I6FE9lJTw+sdfC9pNNl7Ew+FDLhsPSoqxuwpItMMR1kKBeZsBERAREQEREBERAREQNdvDshcXha+GbhVRkv2MR0W8msfKeUqlIqSrCzKSrDsI0I9d56i3u3to7NoGtWN2NxTpg9Kq/wA0dg7T1DyB80bWxj161TE1ECGu9Sp0QQhJY5st+IBuPGUT7k63NqbWq/DMc5fD0stMBjc1TTUWp2Ho01Fr9t+8mXmiBQABYDQAaAAdQEprkG21lqYjCMdHArJ9ZbK/rBQ/my55AlS8vP8AUv8AEf8ADLalS8vH9S/xH/DAi3JN/OuH8K3+k89Bzz5yTfzrh/Ct/pPPQcBERAp7le3adK/w1ATSqBVcj5FRQFF+wMoWx7Qe0SFbI2xWwlQVcO5Rxpcagg8VZToRw0npOtRV1KOoZWBBVgCGB4gg8RK92/yPUqhL4OpzLH5D3an5H0l++UY+wuWRTZcZRyn+0pajzpnUeRPhJ/svbdDFLmw9Vag68p1XxU6r5iURtnczGYO5rUTkHy06aeJYej5gTWYTFPSYPTdkccGUlSPMQPTESE8ne/LY0GhiLfCEGYMNBVQWBNuAYXF7cb37ZNpAlS8rfxyl+RX9upLalS8rfxyl+RX9upA6OS34/wD3VT9aS4ZT3Jb8e/uqn60lwwE0e+e1vg2EqMDZ2HNp9ZtL+QzHym8lX8p+1ucrph1PRpC7fXfX7lt7RgRHCYZqjpTQdJ2VR4k2Etjend9Ts/mqY1oKrJ2/gxr5lc3nIXyeYRGxXO1GVVpKSMxAu7aDj2DMfIS0DtKif6Wn7a++BSGFxDU3V0NmUhge8G4l4bNxy16VOqvouobwvxHkbjylM7awIo4irTUgoGOUgggodV1HcQPKTnkz2rmp1MOx1Q51+q3EeTa/nSibRESCpN6vjmI+v+4SS8mnDEeNL/fI1vT8cxH1/wBwkl5NeGI8aX++UTaIiQIiICIiAiIgIiICIiAiJS/KrynY3DY1sJhHFFKSoWYKjNUZ1DcXBAUAgWA43gXRNPvTvRQ2dh2r120GiqPSqv1Io7f1DUyr9h8v+WhlxmHapiF4PSKKlTsLA+ge2wI7hwmu2NsbGby4v4ViyaeCQkdG4VVv/JUb8WPyn/8ASwGwtiYreTGNisWSmDQ2NrgBRqKNK/X85u+/EgSS8tG66LgcPVoUwi4VhTyqLBaVSw+5wntGWZs/Z9PD00o0UCUkGVVXgB/+1v1zH2/slcXhq+HbhVRkv80kdFvI2PlA817mba+B47D4i9lVwH/Jt0X/AEWJ8p6jBnkfEYZqbvTqLZ0ZkYHqZSQw9YMufYfLJhqWApCtnfGU0FM0wp/CMosG5z0QCACesa6GUWlKl5ef6l/iP+GS/cWjj3FXFbQqENXymnh7WXDoL20OoYgjTjoL68Ihy8/1L/Ef8Mgi3JN/OuH8K3+k89BzzFuvt9sDiUxKIHZA4ysSAcyleI8ZOxy5V/olL2390ouKJT38eFf6JT9t/dLC3J3jbaGFGIdAjFnWykkdE2vcyDZbT2zQwy58RWSmv4xAJ8BxPlOOxdt0cZS56g2andluQVN1NjodR2+BEprlO3cqYbGPWOZqNclkY3OVjq1Mk8LG5A7OHAzD3O33rbOZgqipRcgtTJtrwzK2uVracDew7BA9AWlO8q+waOHr0qlFQnPByyroMylekB1Xzfd3mbp+Wmjl6OFqZ+wsgX2hc/dK/wB4t46uPrc9WsLDKqr6KL2Dt11J6/UIGx5OXI2lhsvWXB8Obe8veVbyS7stnONqLZACtK/yidGcdwF1Hbc9ktKAlS8rfxyl+RX9upLalS8rXxyl+RX9upA6OS349/dVP1pLhlPclvx/+6qfrSXDA6cbi1pU3qPoqKzHwAvKGxmMatUeq/pOzMfEm9vLhLK5UNr83h1oKelWOv5NLE+tsv3yu9ibOOIr0qI+WwB7l4sfJQTKOkYZj8hj+afdOQwrfMb2T7pfdOmFAAFgAAB2AcBOUgoTmWHFSB3gibTdnanwbE06hPRvlf6jaH1cfKWztzZoxGHq0T8pTbuYaqfaAlKFSCQRYjQjsI4iUXyImi3L2r8IwiXN3p/g2/NtY+a2++b2QVJvT8cxH1/3CSXk14Yjxpf75Gt6fjmI+v8AuEkvJpwxHjS/3yibRESBERAREQEREBERAREQEiW+fJnhNqMKlXPTrqMoqUyASo4BlYEMBc9+vGS2IFZbJ5BcFScNXq1a4HyDlpofrZekfWJZGGwqUkWnTRUpqAFVQFVQOAAGgE7YgIiIFeb8ckaY+scTQqijWa3OArmSoRpm0IKtbjxvbtuT2bmckdDAuK9d/hFddU6OWnTPzgpJzN2E8OoX1k/iAka3y3FpbT5nnalROaz25vLrny3vmB+aJJYgVt/EbhfpNf8Ayv8ApPv8R+F+k1/8r/pLIiBXP8SOF+kV/wDK/wCkmG7G7iYCgMPTdnUMzXe17sbn0QBNtEDHx2Ap16bUqyK9NtCrC4P/AL75AdqcjFByTh670vxXAqqO4G4a3iTLGiBVCcitW+uLS3dTYn1ZpINi8k2EokNWZsQw6mstP2Bx8CSO6TeIHxEAAAFgNABoAOy0+xEBI3vJuNRx1VatSpUVlUJZMtrAsb6qdekZJIgRjd7cGjgq3PU6lRmystnyWsbdig9Uk8RAje8G41LG1edq1agIUKAuTKoFzpdSeJJjYG4tDB1eeR3dspUZ8tlva5FgNbC3mZJIgIiICRbaHJ7h61V6peopcliFyWBPG116zc+clMQNNu/uwmCL83Udg9rhstri9iLAa6mbmIgRraO4tGvVeq1SoGc3IGWw0A0uvdM/YO7iYPPzbM2fLfNbTLfhYDtm2iAiIgIiICIiAiIgIiICIiAmNXxypUp0yDepmynS11F7HvtMmajedgtEPmAqIyul+LMDwA67gkTPdyaz1cms3DbQWoKhFwtNmUk2sSvpEdw/dMbDbdV2QGm6rU/k3YAK+l+o3FxqLjWc8Hs3LhhRJ1KMGP4zg5j6yZg0MJXf4PTqUwi0SrF8wIfICFyga68dbTnb16Zt69Ns+NAqrSsczKzg6WspA9es44XaC1EaoAQFLjW1+gSD+qYm0KNUV6danT5wBHQjMFtcqQbnq0n3ZODqJQdKigOWqmwII6RJFj5y+XXli7dx37M2oMQMyo6rYEFgAGvxA11t6pmzD2Rh2p0KSOLMqKCONiB2iZZE3zuTV53PbR4nb5bm+aRwjVUQVCFyOM1mA1uO42m0xuN5vKAjOzGwVAOy5JJsAPEzSU8BXFOjQ5ro0qqNzmZbMive4Xjex+6Z+28I7tTshqUhmz0w+TMSBlJNxcDXScZ11lv4c5estZeE2gtSmXCsMpYMpHSDLxWw4nwnRsXahroSVKkFvkkKRmYCxPE2GvfOG7+CelTdXUKTUdgAcwCm1rHs8Z92HRqU1am6WCs5DXBDhnY6AajQjjNy9XNalvrX0bbGcKabhGfmw5ACl9dLXzWuCL2mykXp7IrZ6ZaleotVWeqaly6hj6K30FraacJKI/TvV3V4tv1YmNx/NlVFN6jtcgIBoBxJYkAcRFHaSvR54A5bM1jowy3uLdtwRMLbGDqPUQ83ztIKwyZ8gD3FmbtFtOu0+7PwDphGpMtqlqosCCOkWtr5iPLrys/ZNu12YTbq1GprzdRRUBKMwADWFyON+HX1zvxu0ebYKtN6jEFrIBYKOsliBfu4zEp4BwcGcv8AJKQ+o6J5sL569k69rYCo9W/N87TyWVS+RUe5uzDr0t28JN78U3rGXi9o3wr16R/o2dSRwNiRcGc6u0RTp0ncEhzTUkWspbrPdf8AXMSls+oMCaJX8LzbLa49Ig214Tu2jh1OFZKhCjIBcmwVgBbX6wEb1m/Zdv1+zKpY0NUekAboFLHS12vYeNheY2H20HcBab5CzKKlhkLLe/A3A0OpE693KTczzr/ylU843nYL+iB65iUNn1RWVlpc0c7GoyP+Dqpr/R3vmOnUI8usl+U8rkrZ1Kq/CEW75ijkAHoWBW5I+drpOvFbZCOyCm75ApcoAcgbhpe57dAZyq4VjiadQDoCnUUnTiSpGnHqMwNsYCo7sUo9OwFOqj5GQ9fOC+ov3HSOr1Jc+VtslxvQZjY/aApBeiWZzlVVtdjYnrIA0EyKYNhc3Nhc9pmBtnDl1Uc0Kq5rst8rDQ2KNcWIM6dW56a63PTJwuNDpnKslrghxYqV491u8TEw+3VdkBpuqVNKbsAFc8e24uOFxrPmzsFU5h6dUkZs4UM2dkRtAC3WRMWhg67jD0nphFosrF8ykPkBC5QNde+053rr0xvXpn4jFMMTRpg9Bkqkiw1K5ba+ZncMcvOtSscyoHvpaxJHr0nTiMKxxNGoB0FSqCbjQtltp5GY+LoVlxDVKdMOHphNWChGDE3N9ba9Uttm/lds/tkjagbD8+qtYrmAtc+oT5s3H89RDsCpyi+hXXKCSt+I10M4bMwTLhVpMLPkKngbE36x4z7smnUFBadSnkZFCcVOay2uLcB4xL1s34Jb634csFjEGGWqWbmwma9Q3e3eesz5hNsB3VGpvTLAsmcDpgcbWJsdb2Mx6eynbAjDt0anNhe0Bh3jqvFGjWq1aL1KfNikH+UrZ2YBdMvBbXOsm9ev4/1N69O/F7ZFOoaQpu7hQ9kAIsSRxJ04TLweLWqi1FvlYAi/HzmKMK3wmpUt0GpIoNxqwLEi3mJy2Jhmp4ekjizKtiNDY+Imub1vtqW77Z0RE6NkREBERAREQEREBOFSgrWLKCQbi4ByntF+BnOICIiAiIgIiICIiAiIgIiICIiAiIgJwq0VcZXUMvYwBHqM5xAAREQEREBERAREQEREBERAREQEREBERAREQEREBER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5" name="AutoShape 7" descr="data:image/jpeg;base64,/9j/4AAQSkZJRgABAQAAAQABAAD/2wCEAAkGBhIQERIREBEWFBAVGBMVFxcUGBUUFREUFxgVGhgWGBMXHiYeGRklGhcVHzAiJictLCwsGB8xNTAqNSYrLCoBCQoKDgwOGQ8PFCokHSIpNS80Kik1KS8tLC4pNTExMSwpKSw1KiwsKS0wKTUpLSkvLDItLC4qLCksKS8pLzYpKf/AABEIAI0BZAMBIgACEQEDEQH/xAAcAAEAAgIDAQAAAAAAAAAAAAAABgcEBQIDCAH/xABNEAACAQIDAwgECAgOAgMAAAABAgADEQQSIQUGMQcTIkFRYXGBMpGS0RQ0QlJUcpOhI2JzgqKxssEWFzM1Q0RTg4Sjs8LD0hXhVWPw/8QAFwEBAQEBAAAAAAAAAAAAAAAAAAECA//EACIRAQEBAQACAQMFAAAAAAAAAAABEQISIVExYXEDQYGR4f/aAAwDAQACEQMRAD8AvGIiAiIgIiICIiAiIgIiICIiAiIgIiICIiAiIgIiICIiAiIgIiICIiAiIgIiICIiAiIgIiICIiAiIgIiICIiAiIgIiICIiAiIgIiICIiAiIgIiICIiAiIgIiICIiAiIgIiICIiAiIgIiICIkD20MRSrO7M4GY5WBIXL1AEaDTqgTyJCcFvjVTSoBUHst6xp90kGB3noVdM2Rux9P0uH3wNtE+Az7AREQEREBERAREQEREBERARPjMBqdB+qYVPbmGZsi4ikX+aKiFvZBvAzoiICIiAiIgInDnlvbML+InOAiIgIiICIiAiIgIiICIiAiIgIiICIiAnwi+h4T7EDU43dihV1y5G7U0/R4fdI/jtz6qa0yKi+y3qOh9cz99+ULCbJp5q7ZqzC9Oilucqd/4q3+UfK50nnbbvKrtLGYpa6V3olTalToFlVAeqw9MnS5a9+wDSBdOH2hXwzZVZkI4q3D2TJ1sfHmvRWoVyk3uOq4Nrjumq2XsypisLg3x62xIpqaqgZSXIF1NuHeB1yQIgUAKAANABoAPCByiIgIiICIiB0Y/CCtSqUizKKiOhZTZlDAi6nqIvcSA1ORinY5do44HqvVBAPeLC/rlixA8xb1YDHbMxRoVMTVJFnR1qVAKiG9mHS0NwQR1EHjxNlcj/KDVxTNgsW5eqql6VRvSdRbMjH5RFwQeJF78J2cu+w+cwtLFKOlQfKx/wDrq2H3OE9oypN0ts/A8bh8RfSm65vyZ6L/AKBaVXqqRjfffujsymM3TxDg83SBsT+Mx+Snf18B12+78b80tm0M5s9dweap39M/ONuCDrPkOMgO4m5NXalY7T2nd6bHMiN/T24Er1URwC9fh6URrv8AxO2dujnnOXDnVA7GlRI/Epi5b6xB8ZDts7CrYOs1DEJkqLY9RDA8GUjiD+49YnqVVAFgLAfdKh5d8OBUwdS3SK1lJ7QppkftN65R38ju+NV3bA13LjKXpFjdly2zU7nUixuOyx7rWxPPvJN/OmH8K3+k89BSBERAje+++abOpA2z13uKacBpxZvxRceNwO8UttfezF4sk167kH5CkpTHgi6eu575teVPGtU2lVUnSmKdNe4ZAx/SczZckGx6VfE1alVQxoqhRW1GZienbrIy6fW8JRDl2XWK5+YqZOObm3y+Oa1pl7J3ixOGYNQrundclD4oeifVPRkgW83JcuKxIrUqi0UYfhAFuS9/SVRYajjrxF+swN1uRvcu0KJJAWulhUUcNeDL+KbHwII7zhcqGOqUcGjUqjU251BdGKm2WppcdWgmduxuPh9nkvSLtUZcpZ24i4PoCw4jx75u8ZgKVZctamlRb3s6hhfXWx69T65BQg3lxn0uv9rU985jeXF/Sq/2tT3y6/4LYP6JQ+yT3SsuU7AUqOKprRppTU0lJCKFBOeoL2HXYD1SjRjeTF/Sq/2tT3zmN48X9KrfaP75s+TjB06uNyVUV05uobOAwuCtjY9ctT+DOD+iUPs090DQcmOOq1qFY1aj1CKlgXYsQMi6AmTKY+D2fSogijTSmCbkIoUE9pA65kSCFcpW3GpJTo03Ku5zsVJUhF4C411Y/omV+NsYj+3q/aP75lb17W+E4urUBugORPqLoD5m585jYjZb06NGuw6FXPl/MIGvj+6UWvuXtf4ThEZjeon4N78SV4E+K5T65vZV/JvtXmsQaJPRrDT663I9YzD1S0JBBuUTaFWk9AUqroCr3yMy3sV42MiY27ifpFX7R/fLcxWzaVUg1aSORwzqrWv2XE6P4P4X6NS+zT3QKsG3cT9Iq/aP75zG3MT9Iq+2/vnLeSiqYuuqKFUNYAAAAWHACSHk+wFKqK/O00e3N2zKGtfPe1/ASiPjbeI+kVfbf3yyN16zPhKTOxZiGuWJJPSbiTO//wAFhvo9L2F90y6NBUUKihVHAKAAPACQc5U3KRy4UsJmw2zitbE6hqvpUqJ7uqo49kdd9RLVxGHWorJUUMjAhlYXDA8QQeIml/gDsz/47CfYUv8ArA8rbP2Zjdr4ohA+IxNQ5nZjew+c7nRVHDs4AdQnobk65H8PswLWrWr43+0I6FE9lJTw+sdfC9pNNl7Ew+FDLhsPSoqxuwpItMMR1kKBeZsBERAREQEREBERAREQNdvDshcXha+GbhVRkv2MR0W8msfKeUqlIqSrCzKSrDsI0I9d56i3u3to7NoGtWN2NxTpg9Kq/wA0dg7T1DyB80bWxj161TE1ECGu9Sp0QQhJY5st+IBuPGUT7k63NqbWq/DMc5fD0stMBjc1TTUWp2Ho01Fr9t+8mXmiBQABYDQAaAAdQEprkG21lqYjCMdHArJ9ZbK/rBQ/my55AlS8vP8AUv8AEf8ADLalS8vH9S/xH/DAi3JN/OuH8K3+k89Bzz5yTfzrh/Ct/pPPQcBERAp7le3adK/w1ATSqBVcj5FRQFF+wMoWx7Qe0SFbI2xWwlQVcO5Rxpcagg8VZToRw0npOtRV1KOoZWBBVgCGB4gg8RK92/yPUqhL4OpzLH5D3an5H0l++UY+wuWRTZcZRyn+0pajzpnUeRPhJ/svbdDFLmw9Vag68p1XxU6r5iURtnczGYO5rUTkHy06aeJYej5gTWYTFPSYPTdkccGUlSPMQPTESE8ne/LY0GhiLfCEGYMNBVQWBNuAYXF7cb37ZNpAlS8rfxyl+RX9upLalS8rfxyl+RX9upA6OS34/wD3VT9aS4ZT3Jb8e/uqn60lwwE0e+e1vg2EqMDZ2HNp9ZtL+QzHym8lX8p+1ucrph1PRpC7fXfX7lt7RgRHCYZqjpTQdJ2VR4k2Etjend9Ts/mqY1oKrJ2/gxr5lc3nIXyeYRGxXO1GVVpKSMxAu7aDj2DMfIS0DtKif6Wn7a++BSGFxDU3V0NmUhge8G4l4bNxy16VOqvouobwvxHkbjylM7awIo4irTUgoGOUgggodV1HcQPKTnkz2rmp1MOx1Q51+q3EeTa/nSibRESCpN6vjmI+v+4SS8mnDEeNL/fI1vT8cxH1/wBwkl5NeGI8aX++UTaIiQIiICIiAiIgIiICIiAiJS/KrynY3DY1sJhHFFKSoWYKjNUZ1DcXBAUAgWA43gXRNPvTvRQ2dh2r120GiqPSqv1Io7f1DUyr9h8v+WhlxmHapiF4PSKKlTsLA+ge2wI7hwmu2NsbGby4v4ViyaeCQkdG4VVv/JUb8WPyn/8ASwGwtiYreTGNisWSmDQ2NrgBRqKNK/X85u+/EgSS8tG66LgcPVoUwi4VhTyqLBaVSw+5wntGWZs/Z9PD00o0UCUkGVVXgB/+1v1zH2/slcXhq+HbhVRkv80kdFvI2PlA817mba+B47D4i9lVwH/Jt0X/AEWJ8p6jBnkfEYZqbvTqLZ0ZkYHqZSQw9YMufYfLJhqWApCtnfGU0FM0wp/CMosG5z0QCACesa6GUWlKl5ef6l/iP+GS/cWjj3FXFbQqENXymnh7WXDoL20OoYgjTjoL68Ihy8/1L/Ef8Mgi3JN/OuH8K3+k89BzzFuvt9sDiUxKIHZA4ysSAcyleI8ZOxy5V/olL2390ouKJT38eFf6JT9t/dLC3J3jbaGFGIdAjFnWykkdE2vcyDZbT2zQwy58RWSmv4xAJ8BxPlOOxdt0cZS56g2andluQVN1NjodR2+BEprlO3cqYbGPWOZqNclkY3OVjq1Mk8LG5A7OHAzD3O33rbOZgqipRcgtTJtrwzK2uVracDew7BA9AWlO8q+waOHr0qlFQnPByyroMylekB1Xzfd3mbp+Wmjl6OFqZ+wsgX2hc/dK/wB4t46uPrc9WsLDKqr6KL2Dt11J6/UIGx5OXI2lhsvWXB8Obe8veVbyS7stnONqLZACtK/yidGcdwF1Hbc9ktKAlS8rfxyl+RX9upLalS8rXxyl+RX9upA6OS349/dVP1pLhlPclvx/+6qfrSXDA6cbi1pU3qPoqKzHwAvKGxmMatUeq/pOzMfEm9vLhLK5UNr83h1oKelWOv5NLE+tsv3yu9ibOOIr0qI+WwB7l4sfJQTKOkYZj8hj+afdOQwrfMb2T7pfdOmFAAFgAAB2AcBOUgoTmWHFSB3gibTdnanwbE06hPRvlf6jaH1cfKWztzZoxGHq0T8pTbuYaqfaAlKFSCQRYjQjsI4iUXyImi3L2r8IwiXN3p/g2/NtY+a2++b2QVJvT8cxH1/3CSXk14Yjxpf75Gt6fjmI+v8AuEkvJpwxHjS/3yibRESBERAREQEREBERAREQEiW+fJnhNqMKlXPTrqMoqUyASo4BlYEMBc9+vGS2IFZbJ5BcFScNXq1a4HyDlpofrZekfWJZGGwqUkWnTRUpqAFVQFVQOAAGgE7YgIiIFeb8ckaY+scTQqijWa3OArmSoRpm0IKtbjxvbtuT2bmckdDAuK9d/hFddU6OWnTPzgpJzN2E8OoX1k/iAka3y3FpbT5nnalROaz25vLrny3vmB+aJJYgVt/EbhfpNf8Ayv8ApPv8R+F+k1/8r/pLIiBXP8SOF+kV/wDK/wCkmG7G7iYCgMPTdnUMzXe17sbn0QBNtEDHx2Ap16bUqyK9NtCrC4P/AL75AdqcjFByTh670vxXAqqO4G4a3iTLGiBVCcitW+uLS3dTYn1ZpINi8k2EokNWZsQw6mstP2Bx8CSO6TeIHxEAAAFgNABoAOy0+xEBI3vJuNRx1VatSpUVlUJZMtrAsb6qdekZJIgRjd7cGjgq3PU6lRmystnyWsbdig9Uk8RAje8G41LG1edq1agIUKAuTKoFzpdSeJJjYG4tDB1eeR3dspUZ8tlva5FgNbC3mZJIgIiICRbaHJ7h61V6peopcliFyWBPG116zc+clMQNNu/uwmCL83Udg9rhstri9iLAa6mbmIgRraO4tGvVeq1SoGc3IGWw0A0uvdM/YO7iYPPzbM2fLfNbTLfhYDtm2iAiIgIiICIiAiIgIiICIiAmNXxypUp0yDepmynS11F7HvtMmajedgtEPmAqIyul+LMDwA67gkTPdyaz1cms3DbQWoKhFwtNmUk2sSvpEdw/dMbDbdV2QGm6rU/k3YAK+l+o3FxqLjWc8Hs3LhhRJ1KMGP4zg5j6yZg0MJXf4PTqUwi0SrF8wIfICFyga68dbTnb16Zt69Ns+NAqrSsczKzg6WspA9es44XaC1EaoAQFLjW1+gSD+qYm0KNUV6danT5wBHQjMFtcqQbnq0n3ZODqJQdKigOWqmwII6RJFj5y+XXli7dx37M2oMQMyo6rYEFgAGvxA11t6pmzD2Rh2p0KSOLMqKCONiB2iZZE3zuTV53PbR4nb5bm+aRwjVUQVCFyOM1mA1uO42m0xuN5vKAjOzGwVAOy5JJsAPEzSU8BXFOjQ5ro0qqNzmZbMive4Xjex+6Z+28I7tTshqUhmz0w+TMSBlJNxcDXScZ11lv4c5estZeE2gtSmXCsMpYMpHSDLxWw4nwnRsXahroSVKkFvkkKRmYCxPE2GvfOG7+CelTdXUKTUdgAcwCm1rHs8Z92HRqU1am6WCs5DXBDhnY6AajQjjNy9XNalvrX0bbGcKabhGfmw5ACl9dLXzWuCL2mykXp7IrZ6ZaleotVWeqaly6hj6K30FraacJKI/TvV3V4tv1YmNx/NlVFN6jtcgIBoBxJYkAcRFHaSvR54A5bM1jowy3uLdtwRMLbGDqPUQ83ztIKwyZ8gD3FmbtFtOu0+7PwDphGpMtqlqosCCOkWtr5iPLrys/ZNu12YTbq1GprzdRRUBKMwADWFyON+HX1zvxu0ebYKtN6jEFrIBYKOsliBfu4zEp4BwcGcv8AJKQ+o6J5sL569k69rYCo9W/N87TyWVS+RUe5uzDr0t28JN78U3rGXi9o3wr16R/o2dSRwNiRcGc6u0RTp0ncEhzTUkWspbrPdf8AXMSls+oMCaJX8LzbLa49Ig214Tu2jh1OFZKhCjIBcmwVgBbX6wEb1m/Zdv1+zKpY0NUekAboFLHS12vYeNheY2H20HcBab5CzKKlhkLLe/A3A0OpE693KTczzr/ylU843nYL+iB65iUNn1RWVlpc0c7GoyP+Dqpr/R3vmOnUI8usl+U8rkrZ1Kq/CEW75ijkAHoWBW5I+drpOvFbZCOyCm75ApcoAcgbhpe57dAZyq4VjiadQDoCnUUnTiSpGnHqMwNsYCo7sUo9OwFOqj5GQ9fOC+ov3HSOr1Jc+VtslxvQZjY/aApBeiWZzlVVtdjYnrIA0EyKYNhc3Nhc9pmBtnDl1Uc0Kq5rst8rDQ2KNcWIM6dW56a63PTJwuNDpnKslrghxYqV491u8TEw+3VdkBpuqVNKbsAFc8e24uOFxrPmzsFU5h6dUkZs4UM2dkRtAC3WRMWhg67jD0nphFosrF8ykPkBC5QNde+053rr0xvXpn4jFMMTRpg9Bkqkiw1K5ba+ZncMcvOtSscyoHvpaxJHr0nTiMKxxNGoB0FSqCbjQtltp5GY+LoVlxDVKdMOHphNWChGDE3N9ba9Uttm/lds/tkjagbD8+qtYrmAtc+oT5s3H89RDsCpyi+hXXKCSt+I10M4bMwTLhVpMLPkKngbE36x4z7smnUFBadSnkZFCcVOay2uLcB4xL1s34Jb634csFjEGGWqWbmwma9Q3e3eesz5hNsB3VGpvTLAsmcDpgcbWJsdb2Mx6eynbAjDt0anNhe0Bh3jqvFGjWq1aL1KfNikH+UrZ2YBdMvBbXOsm9ev4/1N69O/F7ZFOoaQpu7hQ9kAIsSRxJ04TLweLWqi1FvlYAi/HzmKMK3wmpUt0GpIoNxqwLEi3mJy2Jhmp4ekjizKtiNDY+Imub1vtqW77Z0RE6NkREBERAREQEREBOFSgrWLKCQbi4ByntF+BnOICIiAiIgIiICIiAiIgIiICIiAiIgJwq0VcZXUMvYwBHqM5xAAREQEREBERAREQEREBERAREQEREBERAREQEREBER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9225" name="Picture 9" descr="http://www.pearsonhighered.com/xlstat/img/logo_XLSTAT_2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3778"/>
            <a:ext cx="2699742" cy="107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504" y="1108978"/>
            <a:ext cx="2317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http://www.xlstat.com</a:t>
            </a:r>
          </a:p>
          <a:p>
            <a:pPr algn="ctr"/>
            <a:r>
              <a:rPr lang="en-US" dirty="0" smtClean="0">
                <a:solidFill>
                  <a:srgbClr val="00B050"/>
                </a:solidFill>
              </a:rPr>
              <a:t>(30-day trial)</a:t>
            </a:r>
            <a:endParaRPr lang="el-GR" dirty="0">
              <a:solidFill>
                <a:srgbClr val="00B050"/>
              </a:solidFill>
            </a:endParaRPr>
          </a:p>
        </p:txBody>
      </p:sp>
      <p:graphicFrame>
        <p:nvGraphicFramePr>
          <p:cNvPr id="10" name="Πίνακας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960063"/>
              </p:ext>
            </p:extLst>
          </p:nvPr>
        </p:nvGraphicFramePr>
        <p:xfrm>
          <a:off x="323528" y="2743160"/>
          <a:ext cx="1954213" cy="3566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5013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l-GR" sz="1400" u="none" strike="noStrike" dirty="0">
                          <a:effectLst/>
                        </a:rPr>
                        <a:t> 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F1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F2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Unemp-1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Unemp-2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Unemp-3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GDPH-1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GDPH-2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GDPH-3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PCH-1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PCH-2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PCH-3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PCP-1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PCP-2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0.365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PCP-3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RULC-1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0.379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0.340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RULC-2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0.741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RULC-3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  <a:endParaRPr lang="el-G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Ορθογώνιο 13"/>
          <p:cNvSpPr/>
          <p:nvPr/>
        </p:nvSpPr>
        <p:spPr>
          <a:xfrm>
            <a:off x="179512" y="1988840"/>
            <a:ext cx="2468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FF0000"/>
                </a:solidFill>
              </a:rPr>
              <a:t>Ποιότητα απεικόνισης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(squared cosine</a:t>
            </a:r>
            <a:r>
              <a:rPr lang="el-GR" dirty="0" smtClean="0">
                <a:solidFill>
                  <a:srgbClr val="FF0000"/>
                </a:solidFill>
              </a:rPr>
              <a:t> ή </a:t>
            </a:r>
            <a:r>
              <a:rPr lang="en-US" dirty="0" smtClean="0">
                <a:solidFill>
                  <a:srgbClr val="FF0000"/>
                </a:solidFill>
              </a:rPr>
              <a:t>COR) </a:t>
            </a:r>
            <a:endParaRPr lang="el-GR" dirty="0"/>
          </a:p>
        </p:txBody>
      </p:sp>
      <p:graphicFrame>
        <p:nvGraphicFramePr>
          <p:cNvPr id="12" name="Πίνακας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665944"/>
              </p:ext>
            </p:extLst>
          </p:nvPr>
        </p:nvGraphicFramePr>
        <p:xfrm>
          <a:off x="4932040" y="5712673"/>
          <a:ext cx="2918143" cy="7600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8943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Adjusted Inertia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u="none" strike="noStrike" dirty="0" smtClean="0">
                          <a:effectLst/>
                        </a:rPr>
                        <a:t>0</a:t>
                      </a:r>
                      <a:r>
                        <a:rPr lang="en-US" sz="1600" u="none" strike="noStrike" dirty="0" smtClean="0">
                          <a:effectLst/>
                        </a:rPr>
                        <a:t>.</a:t>
                      </a:r>
                      <a:r>
                        <a:rPr lang="el-GR" sz="1600" u="none" strike="noStrike" dirty="0" smtClean="0">
                          <a:effectLst/>
                        </a:rPr>
                        <a:t>363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u="none" strike="noStrike" dirty="0" smtClean="0">
                          <a:effectLst/>
                        </a:rPr>
                        <a:t>0</a:t>
                      </a:r>
                      <a:r>
                        <a:rPr lang="en-US" sz="1600" u="none" strike="noStrike" dirty="0" smtClean="0">
                          <a:effectLst/>
                        </a:rPr>
                        <a:t>.</a:t>
                      </a:r>
                      <a:r>
                        <a:rPr lang="el-GR" sz="1600" u="none" strike="noStrike" dirty="0" smtClean="0">
                          <a:effectLst/>
                        </a:rPr>
                        <a:t>153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Adjusted Inertia (%)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u="none" strike="noStrike" dirty="0" smtClean="0">
                          <a:effectLst/>
                        </a:rPr>
                        <a:t>52</a:t>
                      </a:r>
                      <a:r>
                        <a:rPr lang="en-US" sz="1600" u="none" strike="noStrike" dirty="0" smtClean="0">
                          <a:effectLst/>
                        </a:rPr>
                        <a:t>.</a:t>
                      </a:r>
                      <a:r>
                        <a:rPr lang="el-GR" sz="1600" u="none" strike="noStrike" dirty="0" smtClean="0">
                          <a:effectLst/>
                        </a:rPr>
                        <a:t>336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u="none" strike="noStrike" dirty="0" smtClean="0">
                          <a:effectLst/>
                        </a:rPr>
                        <a:t>22</a:t>
                      </a:r>
                      <a:r>
                        <a:rPr lang="en-US" sz="1600" u="none" strike="noStrike" dirty="0" smtClean="0">
                          <a:effectLst/>
                        </a:rPr>
                        <a:t>.</a:t>
                      </a:r>
                      <a:r>
                        <a:rPr lang="el-GR" sz="1600" u="none" strike="noStrike" dirty="0" smtClean="0">
                          <a:effectLst/>
                        </a:rPr>
                        <a:t>054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Cumulative 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u="none" strike="noStrike" dirty="0" smtClean="0">
                          <a:effectLst/>
                        </a:rPr>
                        <a:t>52</a:t>
                      </a:r>
                      <a:r>
                        <a:rPr lang="en-US" sz="1600" u="none" strike="noStrike" dirty="0" smtClean="0">
                          <a:effectLst/>
                        </a:rPr>
                        <a:t>.</a:t>
                      </a:r>
                      <a:r>
                        <a:rPr lang="el-GR" sz="1600" u="none" strike="noStrike" dirty="0" smtClean="0">
                          <a:effectLst/>
                        </a:rPr>
                        <a:t>336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u="none" strike="noStrike" dirty="0" smtClean="0">
                          <a:effectLst/>
                        </a:rPr>
                        <a:t>74</a:t>
                      </a:r>
                      <a:r>
                        <a:rPr lang="en-US" sz="1600" u="none" strike="noStrike" dirty="0" smtClean="0">
                          <a:effectLst/>
                        </a:rPr>
                        <a:t>.</a:t>
                      </a:r>
                      <a:r>
                        <a:rPr lang="el-GR" sz="1600" u="none" strike="noStrike" dirty="0" smtClean="0">
                          <a:effectLst/>
                        </a:rPr>
                        <a:t>391</a:t>
                      </a:r>
                      <a:endParaRPr lang="el-G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5" name="Θέση αριθμού διαφάνειας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131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5" descr="data:image/jpeg;base64,/9j/4AAQSkZJRgABAQAAAQABAAD/2wCEAAkGBhIQERIREBEWFBAVGBMVFxcUGBUUFREUFxgVGhgWGBMXHiYeGRklGhcVHzAiJictLCwsGB8xNTAqNSYrLCoBCQoKDgwOGQ8PFCokHSIpNS80Kik1KS8tLC4pNTExMSwpKSw1KiwsKS0wKTUpLSkvLDItLC4qLCksKS8pLzYpKf/AABEIAI0BZAMBIgACEQEDEQH/xAAcAAEAAgIDAQAAAAAAAAAAAAAABgcEBQIDCAH/xABNEAACAQIDAwgECAgOAgMAAAABAgADEQQSIQUGMQcTIkFRYXGBMpGS0RQ0QlJUcpOhI2JzgqKxssEWFzM1Q0RTg4Sjs8LD0hXhVWPw/8QAFwEBAQEBAAAAAAAAAAAAAAAAAAECA//EACIRAQEBAQACAQMFAAAAAAAAAAABEQISIVExYXEDQYGR4f/aAAwDAQACEQMRAD8AvGIiAiIgIiICIiAiIgIiICIiAiIgIiICIiAiIgIiICIiAiIgIiICIiAiIgIiICIiAiIgIiICIiAiIgIiICIiAiIgIiICIiAiIgIiICIiAiIgIiICIiAiIgIiICIiAiIgIiICIiAiIgIiICIkD20MRSrO7M4GY5WBIXL1AEaDTqgTyJCcFvjVTSoBUHst6xp90kGB3noVdM2Rux9P0uH3wNtE+Az7AREQEREBERAREQEREBERARPjMBqdB+qYVPbmGZsi4ikX+aKiFvZBvAzoiICIiAiIgInDnlvbML+InOAiIgIiICIiAiIgIiICIiAiIgIiICIiAnwi+h4T7EDU43dihV1y5G7U0/R4fdI/jtz6qa0yKi+y3qOh9cz99+ULCbJp5q7ZqzC9Oilucqd/4q3+UfK50nnbbvKrtLGYpa6V3olTalToFlVAeqw9MnS5a9+wDSBdOH2hXwzZVZkI4q3D2TJ1sfHmvRWoVyk3uOq4Nrjumq2XsypisLg3x62xIpqaqgZSXIF1NuHeB1yQIgUAKAANABoAPCByiIgIiICIiB0Y/CCtSqUizKKiOhZTZlDAi6nqIvcSA1ORinY5do44HqvVBAPeLC/rlixA8xb1YDHbMxRoVMTVJFnR1qVAKiG9mHS0NwQR1EHjxNlcj/KDVxTNgsW5eqql6VRvSdRbMjH5RFwQeJF78J2cu+w+cwtLFKOlQfKx/wDrq2H3OE9oypN0ts/A8bh8RfSm65vyZ6L/AKBaVXqqRjfffujsymM3TxDg83SBsT+Mx+Snf18B12+78b80tm0M5s9dweap39M/ONuCDrPkOMgO4m5NXalY7T2nd6bHMiN/T24Er1URwC9fh6URrv8AxO2dujnnOXDnVA7GlRI/Epi5b6xB8ZDts7CrYOs1DEJkqLY9RDA8GUjiD+49YnqVVAFgLAfdKh5d8OBUwdS3SK1lJ7QppkftN65R38ju+NV3bA13LjKXpFjdly2zU7nUixuOyx7rWxPPvJN/OmH8K3+k89BSBERAje+++abOpA2z13uKacBpxZvxRceNwO8UttfezF4sk167kH5CkpTHgi6eu575teVPGtU2lVUnSmKdNe4ZAx/SczZckGx6VfE1alVQxoqhRW1GZienbrIy6fW8JRDl2XWK5+YqZOObm3y+Oa1pl7J3ixOGYNQrundclD4oeifVPRkgW83JcuKxIrUqi0UYfhAFuS9/SVRYajjrxF+swN1uRvcu0KJJAWulhUUcNeDL+KbHwII7zhcqGOqUcGjUqjU251BdGKm2WppcdWgmduxuPh9nkvSLtUZcpZ24i4PoCw4jx75u8ZgKVZctamlRb3s6hhfXWx69T65BQg3lxn0uv9rU985jeXF/Sq/2tT3y6/4LYP6JQ+yT3SsuU7AUqOKprRppTU0lJCKFBOeoL2HXYD1SjRjeTF/Sq/2tT3zmN48X9KrfaP75s+TjB06uNyVUV05uobOAwuCtjY9ctT+DOD+iUPs090DQcmOOq1qFY1aj1CKlgXYsQMi6AmTKY+D2fSogijTSmCbkIoUE9pA65kSCFcpW3GpJTo03Ku5zsVJUhF4C411Y/omV+NsYj+3q/aP75lb17W+E4urUBugORPqLoD5m585jYjZb06NGuw6FXPl/MIGvj+6UWvuXtf4ThEZjeon4N78SV4E+K5T65vZV/JvtXmsQaJPRrDT663I9YzD1S0JBBuUTaFWk9AUqroCr3yMy3sV42MiY27ifpFX7R/fLcxWzaVUg1aSORwzqrWv2XE6P4P4X6NS+zT3QKsG3cT9Iq/aP75zG3MT9Iq+2/vnLeSiqYuuqKFUNYAAAAWHACSHk+wFKqK/O00e3N2zKGtfPe1/ASiPjbeI+kVfbf3yyN16zPhKTOxZiGuWJJPSbiTO//wAFhvo9L2F90y6NBUUKihVHAKAAPACQc5U3KRy4UsJmw2zitbE6hqvpUqJ7uqo49kdd9RLVxGHWorJUUMjAhlYXDA8QQeIml/gDsz/47CfYUv8ArA8rbP2Zjdr4ohA+IxNQ5nZjew+c7nRVHDs4AdQnobk65H8PswLWrWr43+0I6FE9lJTw+sdfC9pNNl7Ew+FDLhsPSoqxuwpItMMR1kKBeZsBERAREQEREBERAREQNdvDshcXha+GbhVRkv2MR0W8msfKeUqlIqSrCzKSrDsI0I9d56i3u3to7NoGtWN2NxTpg9Kq/wA0dg7T1DyB80bWxj161TE1ECGu9Sp0QQhJY5st+IBuPGUT7k63NqbWq/DMc5fD0stMBjc1TTUWp2Ho01Fr9t+8mXmiBQABYDQAaAAdQEprkG21lqYjCMdHArJ9ZbK/rBQ/my55AlS8vP8AUv8AEf8ADLalS8vH9S/xH/DAi3JN/OuH8K3+k89Bzz5yTfzrh/Ct/pPPQcBERAp7le3adK/w1ATSqBVcj5FRQFF+wMoWx7Qe0SFbI2xWwlQVcO5Rxpcagg8VZToRw0npOtRV1KOoZWBBVgCGB4gg8RK92/yPUqhL4OpzLH5D3an5H0l++UY+wuWRTZcZRyn+0pajzpnUeRPhJ/svbdDFLmw9Vag68p1XxU6r5iURtnczGYO5rUTkHy06aeJYej5gTWYTFPSYPTdkccGUlSPMQPTESE8ne/LY0GhiLfCEGYMNBVQWBNuAYXF7cb37ZNpAlS8rfxyl+RX9upLalS8rfxyl+RX9upA6OS34/wD3VT9aS4ZT3Jb8e/uqn60lwwE0e+e1vg2EqMDZ2HNp9ZtL+QzHym8lX8p+1ucrph1PRpC7fXfX7lt7RgRHCYZqjpTQdJ2VR4k2Etjend9Ts/mqY1oKrJ2/gxr5lc3nIXyeYRGxXO1GVVpKSMxAu7aDj2DMfIS0DtKif6Wn7a++BSGFxDU3V0NmUhge8G4l4bNxy16VOqvouobwvxHkbjylM7awIo4irTUgoGOUgggodV1HcQPKTnkz2rmp1MOx1Q51+q3EeTa/nSibRESCpN6vjmI+v+4SS8mnDEeNL/fI1vT8cxH1/wBwkl5NeGI8aX++UTaIiQIiICIiAiIgIiICIiAiJS/KrynY3DY1sJhHFFKSoWYKjNUZ1DcXBAUAgWA43gXRNPvTvRQ2dh2r120GiqPSqv1Io7f1DUyr9h8v+WhlxmHapiF4PSKKlTsLA+ge2wI7hwmu2NsbGby4v4ViyaeCQkdG4VVv/JUb8WPyn/8ASwGwtiYreTGNisWSmDQ2NrgBRqKNK/X85u+/EgSS8tG66LgcPVoUwi4VhTyqLBaVSw+5wntGWZs/Z9PD00o0UCUkGVVXgB/+1v1zH2/slcXhq+HbhVRkv80kdFvI2PlA817mba+B47D4i9lVwH/Jt0X/AEWJ8p6jBnkfEYZqbvTqLZ0ZkYHqZSQw9YMufYfLJhqWApCtnfGU0FM0wp/CMosG5z0QCACesa6GUWlKl5ef6l/iP+GS/cWjj3FXFbQqENXymnh7WXDoL20OoYgjTjoL68Ihy8/1L/Ef8Mgi3JN/OuH8K3+k89BzzFuvt9sDiUxKIHZA4ysSAcyleI8ZOxy5V/olL2390ouKJT38eFf6JT9t/dLC3J3jbaGFGIdAjFnWykkdE2vcyDZbT2zQwy58RWSmv4xAJ8BxPlOOxdt0cZS56g2andluQVN1NjodR2+BEprlO3cqYbGPWOZqNclkY3OVjq1Mk8LG5A7OHAzD3O33rbOZgqipRcgtTJtrwzK2uVracDew7BA9AWlO8q+waOHr0qlFQnPByyroMylekB1Xzfd3mbp+Wmjl6OFqZ+wsgX2hc/dK/wB4t46uPrc9WsLDKqr6KL2Dt11J6/UIGx5OXI2lhsvWXB8Obe8veVbyS7stnONqLZACtK/yidGcdwF1Hbc9ktKAlS8rfxyl+RX9upLalS8rXxyl+RX9upA6OS349/dVP1pLhlPclvx/+6qfrSXDA6cbi1pU3qPoqKzHwAvKGxmMatUeq/pOzMfEm9vLhLK5UNr83h1oKelWOv5NLE+tsv3yu9ibOOIr0qI+WwB7l4sfJQTKOkYZj8hj+afdOQwrfMb2T7pfdOmFAAFgAAB2AcBOUgoTmWHFSB3gibTdnanwbE06hPRvlf6jaH1cfKWztzZoxGHq0T8pTbuYaqfaAlKFSCQRYjQjsI4iUXyImi3L2r8IwiXN3p/g2/NtY+a2++b2QVJvT8cxH1/3CSXk14Yjxpf75Gt6fjmI+v8AuEkvJpwxHjS/3yibRESBERAREQEREBERAREQEiW+fJnhNqMKlXPTrqMoqUyASo4BlYEMBc9+vGS2IFZbJ5BcFScNXq1a4HyDlpofrZekfWJZGGwqUkWnTRUpqAFVQFVQOAAGgE7YgIiIFeb8ckaY+scTQqijWa3OArmSoRpm0IKtbjxvbtuT2bmckdDAuK9d/hFddU6OWnTPzgpJzN2E8OoX1k/iAka3y3FpbT5nnalROaz25vLrny3vmB+aJJYgVt/EbhfpNf8Ayv8ApPv8R+F+k1/8r/pLIiBXP8SOF+kV/wDK/wCkmG7G7iYCgMPTdnUMzXe17sbn0QBNtEDHx2Ap16bUqyK9NtCrC4P/AL75AdqcjFByTh670vxXAqqO4G4a3iTLGiBVCcitW+uLS3dTYn1ZpINi8k2EokNWZsQw6mstP2Bx8CSO6TeIHxEAAAFgNABoAOy0+xEBI3vJuNRx1VatSpUVlUJZMtrAsb6qdekZJIgRjd7cGjgq3PU6lRmystnyWsbdig9Uk8RAje8G41LG1edq1agIUKAuTKoFzpdSeJJjYG4tDB1eeR3dspUZ8tlva5FgNbC3mZJIgIiICRbaHJ7h61V6peopcliFyWBPG116zc+clMQNNu/uwmCL83Udg9rhstri9iLAa6mbmIgRraO4tGvVeq1SoGc3IGWw0A0uvdM/YO7iYPPzbM2fLfNbTLfhYDtm2iAiIgIiICIiAiIgIiICIiAmNXxypUp0yDepmynS11F7HvtMmajedgtEPmAqIyul+LMDwA67gkTPdyaz1cms3DbQWoKhFwtNmUk2sSvpEdw/dMbDbdV2QGm6rU/k3YAK+l+o3FxqLjWc8Hs3LhhRJ1KMGP4zg5j6yZg0MJXf4PTqUwi0SrF8wIfICFyga68dbTnb16Zt69Ns+NAqrSsczKzg6WspA9es44XaC1EaoAQFLjW1+gSD+qYm0KNUV6danT5wBHQjMFtcqQbnq0n3ZODqJQdKigOWqmwII6RJFj5y+XXli7dx37M2oMQMyo6rYEFgAGvxA11t6pmzD2Rh2p0KSOLMqKCONiB2iZZE3zuTV53PbR4nb5bm+aRwjVUQVCFyOM1mA1uO42m0xuN5vKAjOzGwVAOy5JJsAPEzSU8BXFOjQ5ro0qqNzmZbMive4Xjex+6Z+28I7tTshqUhmz0w+TMSBlJNxcDXScZ11lv4c5estZeE2gtSmXCsMpYMpHSDLxWw4nwnRsXahroSVKkFvkkKRmYCxPE2GvfOG7+CelTdXUKTUdgAcwCm1rHs8Z92HRqU1am6WCs5DXBDhnY6AajQjjNy9XNalvrX0bbGcKabhGfmw5ACl9dLXzWuCL2mykXp7IrZ6ZaleotVWeqaly6hj6K30FraacJKI/TvV3V4tv1YmNx/NlVFN6jtcgIBoBxJYkAcRFHaSvR54A5bM1jowy3uLdtwRMLbGDqPUQ83ztIKwyZ8gD3FmbtFtOu0+7PwDphGpMtqlqosCCOkWtr5iPLrys/ZNu12YTbq1GprzdRRUBKMwADWFyON+HX1zvxu0ebYKtN6jEFrIBYKOsliBfu4zEp4BwcGcv8AJKQ+o6J5sL569k69rYCo9W/N87TyWVS+RUe5uzDr0t28JN78U3rGXi9o3wr16R/o2dSRwNiRcGc6u0RTp0ncEhzTUkWspbrPdf8AXMSls+oMCaJX8LzbLa49Ig214Tu2jh1OFZKhCjIBcmwVgBbX6wEb1m/Zdv1+zKpY0NUekAboFLHS12vYeNheY2H20HcBab5CzKKlhkLLe/A3A0OpE693KTczzr/ylU843nYL+iB65iUNn1RWVlpc0c7GoyP+Dqpr/R3vmOnUI8usl+U8rkrZ1Kq/CEW75ijkAHoWBW5I+drpOvFbZCOyCm75ApcoAcgbhpe57dAZyq4VjiadQDoCnUUnTiSpGnHqMwNsYCo7sUo9OwFOqj5GQ9fOC+ov3HSOr1Jc+VtslxvQZjY/aApBeiWZzlVVtdjYnrIA0EyKYNhc3Nhc9pmBtnDl1Uc0Kq5rst8rDQ2KNcWIM6dW56a63PTJwuNDpnKslrghxYqV491u8TEw+3VdkBpuqVNKbsAFc8e24uOFxrPmzsFU5h6dUkZs4UM2dkRtAC3WRMWhg67jD0nphFosrF8ykPkBC5QNde+053rr0xvXpn4jFMMTRpg9Bkqkiw1K5ba+ZncMcvOtSscyoHvpaxJHr0nTiMKxxNGoB0FSqCbjQtltp5GY+LoVlxDVKdMOHphNWChGDE3N9ba9Uttm/lds/tkjagbD8+qtYrmAtc+oT5s3H89RDsCpyi+hXXKCSt+I10M4bMwTLhVpMLPkKngbE36x4z7smnUFBadSnkZFCcVOay2uLcB4xL1s34Jb634csFjEGGWqWbmwma9Q3e3eesz5hNsB3VGpvTLAsmcDpgcbWJsdb2Mx6eynbAjDt0anNhe0Bh3jqvFGjWq1aL1KfNikH+UrZ2YBdMvBbXOsm9ev4/1N69O/F7ZFOoaQpu7hQ9kAIsSRxJ04TLweLWqi1FvlYAi/HzmKMK3wmpUt0GpIoNxqwLEi3mJy2Jhmp4ekjizKtiNDY+Imub1vtqW77Z0RE6NkREBERAREQEREBOFSgrWLKCQbi4ByntF+BnOICIiAiIgIiICIiAiIgIiICIiAiIgJwq0VcZXUMvYwBHqM5xAAREQEREBERAREQEREBERAREQEREBERAREQEREBER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0" name="AutoShape 7" descr="data:image/jpeg;base64,/9j/4AAQSkZJRgABAQAAAQABAAD/2wCEAAkGBhIQERIREBEWFBAVGBMVFxcUGBUUFREUFxgVGhgWGBMXHiYeGRklGhcVHzAiJictLCwsGB8xNTAqNSYrLCoBCQoKDgwOGQ8PFCokHSIpNS80Kik1KS8tLC4pNTExMSwpKSw1KiwsKS0wKTUpLSkvLDItLC4qLCksKS8pLzYpKf/AABEIAI0BZAMBIgACEQEDEQH/xAAcAAEAAgIDAQAAAAAAAAAAAAAABgcEBQIDCAH/xABNEAACAQIDAwgECAgOAgMAAAABAgADEQQSIQUGMQcTIkFRYXGBMpGS0RQ0QlJUcpOhI2JzgqKxssEWFzM1Q0RTg4Sjs8LD0hXhVWPw/8QAFwEBAQEBAAAAAAAAAAAAAAAAAAECA//EACIRAQEBAQACAQMFAAAAAAAAAAABEQISIVExYXEDQYGR4f/aAAwDAQACEQMRAD8AvGIiAiIgIiICIiAiIgIiICIiAiIgIiICIiAiIgIiICIiAiIgIiICIiAiIgIiICIiAiIgIiICIiAiIgIiICIiAiIgIiICIiAiIgIiICIiAiIgIiICIiAiIgIiICIiAiIgIiICIiAiIgIiICIkD20MRSrO7M4GY5WBIXL1AEaDTqgTyJCcFvjVTSoBUHst6xp90kGB3noVdM2Rux9P0uH3wNtE+Az7AREQEREBERAREQEREBERARPjMBqdB+qYVPbmGZsi4ikX+aKiFvZBvAzoiICIiAiIgInDnlvbML+InOAiIgIiICIiAiIgIiICIiAiIgIiICIiAnwi+h4T7EDU43dihV1y5G7U0/R4fdI/jtz6qa0yKi+y3qOh9cz99+ULCbJp5q7ZqzC9Oilucqd/4q3+UfK50nnbbvKrtLGYpa6V3olTalToFlVAeqw9MnS5a9+wDSBdOH2hXwzZVZkI4q3D2TJ1sfHmvRWoVyk3uOq4Nrjumq2XsypisLg3x62xIpqaqgZSXIF1NuHeB1yQIgUAKAANABoAPCByiIgIiICIiB0Y/CCtSqUizKKiOhZTZlDAi6nqIvcSA1ORinY5do44HqvVBAPeLC/rlixA8xb1YDHbMxRoVMTVJFnR1qVAKiG9mHS0NwQR1EHjxNlcj/KDVxTNgsW5eqql6VRvSdRbMjH5RFwQeJF78J2cu+w+cwtLFKOlQfKx/wDrq2H3OE9oypN0ts/A8bh8RfSm65vyZ6L/AKBaVXqqRjfffujsymM3TxDg83SBsT+Mx+Snf18B12+78b80tm0M5s9dweap39M/ONuCDrPkOMgO4m5NXalY7T2nd6bHMiN/T24Er1URwC9fh6URrv8AxO2dujnnOXDnVA7GlRI/Epi5b6xB8ZDts7CrYOs1DEJkqLY9RDA8GUjiD+49YnqVVAFgLAfdKh5d8OBUwdS3SK1lJ7QppkftN65R38ju+NV3bA13LjKXpFjdly2zU7nUixuOyx7rWxPPvJN/OmH8K3+k89BSBERAje+++abOpA2z13uKacBpxZvxRceNwO8UttfezF4sk167kH5CkpTHgi6eu575teVPGtU2lVUnSmKdNe4ZAx/SczZckGx6VfE1alVQxoqhRW1GZienbrIy6fW8JRDl2XWK5+YqZOObm3y+Oa1pl7J3ixOGYNQrundclD4oeifVPRkgW83JcuKxIrUqi0UYfhAFuS9/SVRYajjrxF+swN1uRvcu0KJJAWulhUUcNeDL+KbHwII7zhcqGOqUcGjUqjU251BdGKm2WppcdWgmduxuPh9nkvSLtUZcpZ24i4PoCw4jx75u8ZgKVZctamlRb3s6hhfXWx69T65BQg3lxn0uv9rU985jeXF/Sq/2tT3y6/4LYP6JQ+yT3SsuU7AUqOKprRppTU0lJCKFBOeoL2HXYD1SjRjeTF/Sq/2tT3zmN48X9KrfaP75s+TjB06uNyVUV05uobOAwuCtjY9ctT+DOD+iUPs090DQcmOOq1qFY1aj1CKlgXYsQMi6AmTKY+D2fSogijTSmCbkIoUE9pA65kSCFcpW3GpJTo03Ku5zsVJUhF4C411Y/omV+NsYj+3q/aP75lb17W+E4urUBugORPqLoD5m585jYjZb06NGuw6FXPl/MIGvj+6UWvuXtf4ThEZjeon4N78SV4E+K5T65vZV/JvtXmsQaJPRrDT663I9YzD1S0JBBuUTaFWk9AUqroCr3yMy3sV42MiY27ifpFX7R/fLcxWzaVUg1aSORwzqrWv2XE6P4P4X6NS+zT3QKsG3cT9Iq/aP75zG3MT9Iq+2/vnLeSiqYuuqKFUNYAAAAWHACSHk+wFKqK/O00e3N2zKGtfPe1/ASiPjbeI+kVfbf3yyN16zPhKTOxZiGuWJJPSbiTO//wAFhvo9L2F90y6NBUUKihVHAKAAPACQc5U3KRy4UsJmw2zitbE6hqvpUqJ7uqo49kdd9RLVxGHWorJUUMjAhlYXDA8QQeIml/gDsz/47CfYUv8ArA8rbP2Zjdr4ohA+IxNQ5nZjew+c7nRVHDs4AdQnobk65H8PswLWrWr43+0I6FE9lJTw+sdfC9pNNl7Ew+FDLhsPSoqxuwpItMMR1kKBeZsBERAREQEREBERAREQNdvDshcXha+GbhVRkv2MR0W8msfKeUqlIqSrCzKSrDsI0I9d56i3u3to7NoGtWN2NxTpg9Kq/wA0dg7T1DyB80bWxj161TE1ECGu9Sp0QQhJY5st+IBuPGUT7k63NqbWq/DMc5fD0stMBjc1TTUWp2Ho01Fr9t+8mXmiBQABYDQAaAAdQEprkG21lqYjCMdHArJ9ZbK/rBQ/my55AlS8vP8AUv8AEf8ADLalS8vH9S/xH/DAi3JN/OuH8K3+k89Bzz5yTfzrh/Ct/pPPQcBERAp7le3adK/w1ATSqBVcj5FRQFF+wMoWx7Qe0SFbI2xWwlQVcO5Rxpcagg8VZToRw0npOtRV1KOoZWBBVgCGB4gg8RK92/yPUqhL4OpzLH5D3an5H0l++UY+wuWRTZcZRyn+0pajzpnUeRPhJ/svbdDFLmw9Vag68p1XxU6r5iURtnczGYO5rUTkHy06aeJYej5gTWYTFPSYPTdkccGUlSPMQPTESE8ne/LY0GhiLfCEGYMNBVQWBNuAYXF7cb37ZNpAlS8rfxyl+RX9upLalS8rfxyl+RX9upA6OS34/wD3VT9aS4ZT3Jb8e/uqn60lwwE0e+e1vg2EqMDZ2HNp9ZtL+QzHym8lX8p+1ucrph1PRpC7fXfX7lt7RgRHCYZqjpTQdJ2VR4k2Etjend9Ts/mqY1oKrJ2/gxr5lc3nIXyeYRGxXO1GVVpKSMxAu7aDj2DMfIS0DtKif6Wn7a++BSGFxDU3V0NmUhge8G4l4bNxy16VOqvouobwvxHkbjylM7awIo4irTUgoGOUgggodV1HcQPKTnkz2rmp1MOx1Q51+q3EeTa/nSibRESCpN6vjmI+v+4SS8mnDEeNL/fI1vT8cxH1/wBwkl5NeGI8aX++UTaIiQIiICIiAiIgIiICIiAiJS/KrynY3DY1sJhHFFKSoWYKjNUZ1DcXBAUAgWA43gXRNPvTvRQ2dh2r120GiqPSqv1Io7f1DUyr9h8v+WhlxmHapiF4PSKKlTsLA+ge2wI7hwmu2NsbGby4v4ViyaeCQkdG4VVv/JUb8WPyn/8ASwGwtiYreTGNisWSmDQ2NrgBRqKNK/X85u+/EgSS8tG66LgcPVoUwi4VhTyqLBaVSw+5wntGWZs/Z9PD00o0UCUkGVVXgB/+1v1zH2/slcXhq+HbhVRkv80kdFvI2PlA817mba+B47D4i9lVwH/Jt0X/AEWJ8p6jBnkfEYZqbvTqLZ0ZkYHqZSQw9YMufYfLJhqWApCtnfGU0FM0wp/CMosG5z0QCACesa6GUWlKl5ef6l/iP+GS/cWjj3FXFbQqENXymnh7WXDoL20OoYgjTjoL68Ihy8/1L/Ef8Mgi3JN/OuH8K3+k89BzzFuvt9sDiUxKIHZA4ysSAcyleI8ZOxy5V/olL2390ouKJT38eFf6JT9t/dLC3J3jbaGFGIdAjFnWykkdE2vcyDZbT2zQwy58RWSmv4xAJ8BxPlOOxdt0cZS56g2andluQVN1NjodR2+BEprlO3cqYbGPWOZqNclkY3OVjq1Mk8LG5A7OHAzD3O33rbOZgqipRcgtTJtrwzK2uVracDew7BA9AWlO8q+waOHr0qlFQnPByyroMylekB1Xzfd3mbp+Wmjl6OFqZ+wsgX2hc/dK/wB4t46uPrc9WsLDKqr6KL2Dt11J6/UIGx5OXI2lhsvWXB8Obe8veVbyS7stnONqLZACtK/yidGcdwF1Hbc9ktKAlS8rfxyl+RX9upLalS8rXxyl+RX9upA6OS349/dVP1pLhlPclvx/+6qfrSXDA6cbi1pU3qPoqKzHwAvKGxmMatUeq/pOzMfEm9vLhLK5UNr83h1oKelWOv5NLE+tsv3yu9ibOOIr0qI+WwB7l4sfJQTKOkYZj8hj+afdOQwrfMb2T7pfdOmFAAFgAAB2AcBOUgoTmWHFSB3gibTdnanwbE06hPRvlf6jaH1cfKWztzZoxGHq0T8pTbuYaqfaAlKFSCQRYjQjsI4iUXyImi3L2r8IwiXN3p/g2/NtY+a2++b2QVJvT8cxH1/3CSXk14Yjxpf75Gt6fjmI+v8AuEkvJpwxHjS/3yibRESBERAREQEREBERAREQEiW+fJnhNqMKlXPTrqMoqUyASo4BlYEMBc9+vGS2IFZbJ5BcFScNXq1a4HyDlpofrZekfWJZGGwqUkWnTRUpqAFVQFVQOAAGgE7YgIiIFeb8ckaY+scTQqijWa3OArmSoRpm0IKtbjxvbtuT2bmckdDAuK9d/hFddU6OWnTPzgpJzN2E8OoX1k/iAka3y3FpbT5nnalROaz25vLrny3vmB+aJJYgVt/EbhfpNf8Ayv8ApPv8R+F+k1/8r/pLIiBXP8SOF+kV/wDK/wCkmG7G7iYCgMPTdnUMzXe17sbn0QBNtEDHx2Ap16bUqyK9NtCrC4P/AL75AdqcjFByTh670vxXAqqO4G4a3iTLGiBVCcitW+uLS3dTYn1ZpINi8k2EokNWZsQw6mstP2Bx8CSO6TeIHxEAAAFgNABoAOy0+xEBI3vJuNRx1VatSpUVlUJZMtrAsb6qdekZJIgRjd7cGjgq3PU6lRmystnyWsbdig9Uk8RAje8G41LG1edq1agIUKAuTKoFzpdSeJJjYG4tDB1eeR3dspUZ8tlva5FgNbC3mZJIgIiICRbaHJ7h61V6peopcliFyWBPG116zc+clMQNNu/uwmCL83Udg9rhstri9iLAa6mbmIgRraO4tGvVeq1SoGc3IGWw0A0uvdM/YO7iYPPzbM2fLfNbTLfhYDtm2iAiIgIiICIiAiIgIiICIiAmNXxypUp0yDepmynS11F7HvtMmajedgtEPmAqIyul+LMDwA67gkTPdyaz1cms3DbQWoKhFwtNmUk2sSvpEdw/dMbDbdV2QGm6rU/k3YAK+l+o3FxqLjWc8Hs3LhhRJ1KMGP4zg5j6yZg0MJXf4PTqUwi0SrF8wIfICFyga68dbTnb16Zt69Ns+NAqrSsczKzg6WspA9es44XaC1EaoAQFLjW1+gSD+qYm0KNUV6danT5wBHQjMFtcqQbnq0n3ZODqJQdKigOWqmwII6RJFj5y+XXli7dx37M2oMQMyo6rYEFgAGvxA11t6pmzD2Rh2p0KSOLMqKCONiB2iZZE3zuTV53PbR4nb5bm+aRwjVUQVCFyOM1mA1uO42m0xuN5vKAjOzGwVAOy5JJsAPEzSU8BXFOjQ5ro0qqNzmZbMive4Xjex+6Z+28I7tTshqUhmz0w+TMSBlJNxcDXScZ11lv4c5estZeE2gtSmXCsMpYMpHSDLxWw4nwnRsXahroSVKkFvkkKRmYCxPE2GvfOG7+CelTdXUKTUdgAcwCm1rHs8Z92HRqU1am6WCs5DXBDhnY6AajQjjNy9XNalvrX0bbGcKabhGfmw5ACl9dLXzWuCL2mykXp7IrZ6ZaleotVWeqaly6hj6K30FraacJKI/TvV3V4tv1YmNx/NlVFN6jtcgIBoBxJYkAcRFHaSvR54A5bM1jowy3uLdtwRMLbGDqPUQ83ztIKwyZ8gD3FmbtFtOu0+7PwDphGpMtqlqosCCOkWtr5iPLrys/ZNu12YTbq1GprzdRRUBKMwADWFyON+HX1zvxu0ebYKtN6jEFrIBYKOsliBfu4zEp4BwcGcv8AJKQ+o6J5sL569k69rYCo9W/N87TyWVS+RUe5uzDr0t28JN78U3rGXi9o3wr16R/o2dSRwNiRcGc6u0RTp0ncEhzTUkWspbrPdf8AXMSls+oMCaJX8LzbLa49Ig214Tu2jh1OFZKhCjIBcmwVgBbX6wEb1m/Zdv1+zKpY0NUekAboFLHS12vYeNheY2H20HcBab5CzKKlhkLLe/A3A0OpE693KTczzr/ylU843nYL+iB65iUNn1RWVlpc0c7GoyP+Dqpr/R3vmOnUI8usl+U8rkrZ1Kq/CEW75ijkAHoWBW5I+drpOvFbZCOyCm75ApcoAcgbhpe57dAZyq4VjiadQDoCnUUnTiSpGnHqMwNsYCo7sUo9OwFOqj5GQ9fOC+ov3HSOr1Jc+VtslxvQZjY/aApBeiWZzlVVtdjYnrIA0EyKYNhc3Nhc9pmBtnDl1Uc0Kq5rst8rDQ2KNcWIM6dW56a63PTJwuNDpnKslrghxYqV491u8TEw+3VdkBpuqVNKbsAFc8e24uOFxrPmzsFU5h6dUkZs4UM2dkRtAC3WRMWhg67jD0nphFosrF8ykPkBC5QNde+053rr0xvXpn4jFMMTRpg9Bkqkiw1K5ba+ZncMcvOtSscyoHvpaxJHr0nTiMKxxNGoB0FSqCbjQtltp5GY+LoVlxDVKdMOHphNWChGDE3N9ba9Uttm/lds/tkjagbD8+qtYrmAtc+oT5s3H89RDsCpyi+hXXKCSt+I10M4bMwTLhVpMLPkKngbE36x4z7smnUFBadSnkZFCcVOay2uLcB4xL1s34Jb634csFjEGGWqWbmwma9Q3e3eesz5hNsB3VGpvTLAsmcDpgcbWJsdb2Mx6eynbAjDt0anNhe0Bh3jqvFGjWq1aL1KfNikH+UrZ2YBdMvBbXOsm9ev4/1N69O/F7ZFOoaQpu7hQ9kAIsSRxJ04TLweLWqi1FvlYAi/HzmKMK3wmpUt0GpIoNxqwLEi3mJy2Jhmp4ekjizKtiNDY+Imub1vtqW77Z0RE6NkREBERAREQEREBOFSgrWLKCQbi4ByntF+BnOICIiAiIgIiICIiAiIgIiICIiAiIgJwq0VcZXUMvYwBHqM5xAAREQEREBERAREQEREBERAREQEREBERAREQEREBERA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1" name="Picture 9" descr="http://www.pearsonhighered.com/xlstat/img/logo_XLSTAT_2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3778"/>
            <a:ext cx="2699742" cy="107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7504" y="1108978"/>
            <a:ext cx="2317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http://www.xlstat.com</a:t>
            </a:r>
          </a:p>
          <a:p>
            <a:pPr algn="ctr"/>
            <a:r>
              <a:rPr lang="en-US" dirty="0" smtClean="0">
                <a:solidFill>
                  <a:srgbClr val="00B050"/>
                </a:solidFill>
              </a:rPr>
              <a:t>(30-day trial)</a:t>
            </a:r>
            <a:endParaRPr lang="el-GR" dirty="0">
              <a:solidFill>
                <a:srgbClr val="00B050"/>
              </a:solidFill>
            </a:endParaRPr>
          </a:p>
        </p:txBody>
      </p:sp>
      <p:sp>
        <p:nvSpPr>
          <p:cNvPr id="13" name="Ορθογώνιο 12"/>
          <p:cNvSpPr/>
          <p:nvPr/>
        </p:nvSpPr>
        <p:spPr>
          <a:xfrm>
            <a:off x="4716016" y="628005"/>
            <a:ext cx="4139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</a:t>
            </a:r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Δενδρόγραμμα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4" name="Πίνακας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471328"/>
              </p:ext>
            </p:extLst>
          </p:nvPr>
        </p:nvGraphicFramePr>
        <p:xfrm>
          <a:off x="112611" y="1872897"/>
          <a:ext cx="4099349" cy="18659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99349"/>
              </a:tblGrid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Σύνθεση των Ομάδων 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 smtClean="0">
                          <a:effectLst/>
                        </a:rPr>
                        <a:t>C1 (41.7</a:t>
                      </a:r>
                      <a:r>
                        <a:rPr lang="en-US" sz="1800" u="none" strike="noStrike" smtClean="0">
                          <a:effectLst/>
                        </a:rPr>
                        <a:t>%): Greece, UK, </a:t>
                      </a:r>
                      <a:r>
                        <a:rPr lang="en-US" sz="18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 Netherlands, </a:t>
                      </a:r>
                      <a:r>
                        <a:rPr lang="en-US" sz="1800" b="1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Belgium</a:t>
                      </a:r>
                      <a:r>
                        <a:rPr lang="en-US" sz="18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France</a:t>
                      </a:r>
                      <a:endParaRPr lang="en-US" sz="1800" u="none" strike="noStrike" baseline="0" dirty="0" smtClean="0">
                        <a:effectLst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 smtClean="0">
                          <a:effectLst/>
                        </a:rPr>
                        <a:t>C2 (33.3</a:t>
                      </a:r>
                      <a:r>
                        <a:rPr lang="en-US" sz="1800" u="none" strike="noStrike" smtClean="0">
                          <a:effectLst/>
                        </a:rPr>
                        <a:t>%):</a:t>
                      </a:r>
                      <a:r>
                        <a:rPr lang="en-US" sz="1800" u="none" strike="noStrike" baseline="0" smtClean="0">
                          <a:effectLst/>
                        </a:rPr>
                        <a:t> </a:t>
                      </a:r>
                      <a:r>
                        <a:rPr lang="en-US" sz="1800" b="1" u="none" strike="noStrike" baseline="0" smtClean="0">
                          <a:effectLst/>
                        </a:rPr>
                        <a:t>Spain</a:t>
                      </a:r>
                      <a:r>
                        <a:rPr lang="en-US" sz="1800" u="none" strike="noStrike" baseline="0" smtClean="0">
                          <a:effectLst/>
                        </a:rPr>
                        <a:t>, Ireland, Portugal, 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Italy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>
                          <a:effectLst/>
                        </a:rPr>
                        <a:t>C3 </a:t>
                      </a:r>
                      <a:r>
                        <a:rPr lang="en-US" sz="1800" u="none" strike="noStrike" dirty="0" smtClean="0">
                          <a:effectLst/>
                        </a:rPr>
                        <a:t>(25.0</a:t>
                      </a:r>
                      <a:r>
                        <a:rPr lang="en-US" sz="1800" u="none" strike="noStrike" smtClean="0">
                          <a:effectLst/>
                        </a:rPr>
                        <a:t>%):</a:t>
                      </a:r>
                      <a:r>
                        <a:rPr lang="en-US" sz="1800" u="none" strike="noStrike" baseline="0" smtClean="0">
                          <a:effectLst/>
                        </a:rPr>
                        <a:t> Denmark, </a:t>
                      </a:r>
                      <a:r>
                        <a:rPr lang="en-US" sz="1800" b="1" u="none" strike="noStrike" baseline="0" smtClean="0">
                          <a:effectLst/>
                        </a:rPr>
                        <a:t>Germany</a:t>
                      </a:r>
                      <a:r>
                        <a:rPr lang="en-US" sz="1800" u="none" strike="noStrike" baseline="0" smtClean="0">
                          <a:effectLst/>
                        </a:rPr>
                        <a:t>, 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Luxemburg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</a:tbl>
          </a:graphicData>
        </a:graphic>
      </p:graphicFrame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616" y="858837"/>
            <a:ext cx="659130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Chart 2-XLSTA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61282"/>
              </p:ext>
            </p:extLst>
          </p:nvPr>
        </p:nvGraphicFramePr>
        <p:xfrm>
          <a:off x="4272609" y="1108978"/>
          <a:ext cx="458336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Πίνακας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434544"/>
              </p:ext>
            </p:extLst>
          </p:nvPr>
        </p:nvGraphicFramePr>
        <p:xfrm>
          <a:off x="107504" y="4077072"/>
          <a:ext cx="4349215" cy="1664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49215"/>
              </a:tblGrid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l-G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Χαρακτηριστικά</a:t>
                      </a:r>
                      <a:r>
                        <a:rPr lang="el-GR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 των ομάδων (</a:t>
                      </a:r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centroids)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800" u="none" strike="noStrike" dirty="0" smtClean="0">
                          <a:effectLst/>
                        </a:rPr>
                        <a:t>C1 (41.7</a:t>
                      </a:r>
                      <a:r>
                        <a:rPr lang="en-US" sz="1800" u="none" strike="noStrike" smtClean="0">
                          <a:effectLst/>
                        </a:rPr>
                        <a:t>%): Unemp-2, GDPH-2,</a:t>
                      </a:r>
                      <a:r>
                        <a:rPr lang="en-US" sz="1800" u="none" strike="noStrike" baseline="0" smtClean="0">
                          <a:effectLst/>
                        </a:rPr>
                        <a:t>  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PCH-2 </a:t>
                      </a:r>
                      <a:endParaRPr lang="en-US" sz="1800" u="none" strike="noStrike" baseline="0" dirty="0" smtClean="0">
                        <a:effectLst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C2 (33.3</a:t>
                      </a:r>
                      <a:r>
                        <a:rPr lang="en-US" sz="1800" u="none" strike="noStrike" smtClean="0">
                          <a:effectLst/>
                        </a:rPr>
                        <a:t>%): Unemp-3, PCP-3,</a:t>
                      </a:r>
                      <a:r>
                        <a:rPr lang="en-US" sz="1800" u="none" strike="noStrike" baseline="0" smtClean="0">
                          <a:effectLst/>
                        </a:rPr>
                        <a:t> 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RULC-1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27" marR="6527" marT="6527" marB="0" anchor="b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</a:rPr>
                        <a:t>C3 </a:t>
                      </a:r>
                      <a:r>
                        <a:rPr lang="en-US" sz="1800" u="none" strike="noStrike" dirty="0" smtClean="0">
                          <a:effectLst/>
                        </a:rPr>
                        <a:t>(25.0</a:t>
                      </a:r>
                      <a:r>
                        <a:rPr lang="en-US" sz="1800" u="none" strike="noStrike" smtClean="0">
                          <a:effectLst/>
                        </a:rPr>
                        <a:t>%): </a:t>
                      </a:r>
                      <a:r>
                        <a:rPr lang="en-US" sz="1800" u="none" strike="noStrike" smtClean="0">
                          <a:effectLst/>
                        </a:rPr>
                        <a:t>Unemp-1,</a:t>
                      </a:r>
                      <a:r>
                        <a:rPr lang="en-US" sz="1800" u="none" strike="noStrike" baseline="0" smtClean="0">
                          <a:effectLst/>
                        </a:rPr>
                        <a:t> </a:t>
                      </a:r>
                      <a:r>
                        <a:rPr lang="en-US" sz="1800" u="none" strike="noStrike" smtClean="0">
                          <a:effectLst/>
                        </a:rPr>
                        <a:t>GDPH-3,</a:t>
                      </a:r>
                      <a:r>
                        <a:rPr lang="en-US" sz="1800" u="none" strike="noStrike" baseline="0" smtClean="0">
                          <a:effectLst/>
                        </a:rPr>
                        <a:t> PCH-3, </a:t>
                      </a:r>
                      <a:endParaRPr lang="en-US" sz="1800" u="none" strike="noStrike" baseline="0" dirty="0" smtClean="0">
                        <a:effectLst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baseline="0" smtClean="0">
                          <a:effectLst/>
                        </a:rPr>
                        <a:t>                      RULC-2, 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PCP-2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527" marR="6527" marT="6527" marB="0" anchor="b"/>
                </a:tc>
              </a:tr>
            </a:tbl>
          </a:graphicData>
        </a:graphic>
      </p:graphicFrame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13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6881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careerbright.com/wp-content/uploads/2010/09/good-lu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92696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92896"/>
            <a:ext cx="4395341" cy="316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2843808" y="5949280"/>
            <a:ext cx="3382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HelpDesk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: amarkos@eled.duth.gr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101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blastmedia.com/blog/wp-content/uploads/2013/04/twitter.jp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29" y="116807"/>
            <a:ext cx="1978614" cy="10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Ορθογώνιο 5"/>
          <p:cNvSpPr/>
          <p:nvPr/>
        </p:nvSpPr>
        <p:spPr>
          <a:xfrm>
            <a:off x="1979712" y="260648"/>
            <a:ext cx="685834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solidFill>
                  <a:schemeClr val="accent1">
                    <a:lumMod val="75000"/>
                  </a:schemeClr>
                </a:solidFill>
              </a:rPr>
              <a:t>#</a:t>
            </a:r>
            <a:r>
              <a:rPr lang="en-US" sz="2500" dirty="0" smtClean="0">
                <a:solidFill>
                  <a:schemeClr val="accent1">
                    <a:lumMod val="75000"/>
                  </a:schemeClr>
                </a:solidFill>
              </a:rPr>
              <a:t>1 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Mining Twitter for consumer attitudes towards hotels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AutoShape 4" descr="data:image/jpeg;base64,/9j/4AAQSkZJRgABAQAAAQABAAD/2wCEAAkGBxMHEhMTExMUFhUXFBcXFhYSFg8XFRQXFREXFhQTFRcYHDQiGBolGxQUIjEhJSkrLi4uFx8zODMsNygtLisBCgoKDg0OGxAQGzQlICQsLDQvLy8sLDAvNCwtLCwsLCwvNCwsLCwsLC8sLCwsLDQvLCw0LCwsNCwsLCw0LCwsLP/AABEIAKYBMAMBEQACEQEDEQH/xAAbAAEAAgMBAQAAAAAAAAAAAAAABQYCAwQBB//EADsQAAIBAgIGBwYFAwUBAAAAAAABAgMRBAUSITFBUWEGMnGBkaHRFCJCUrHBYnKSovATQ4IjU9Lh8Rb/xAAaAQEAAwEBAQAAAAAAAAAAAAAAAwQFAgEG/8QAMxEBAAIBAgMFBwMEAwEAAAAAAAECAwQRBSExEkFRkdEiMnGBobHwE0JhFBVS4VPB8SP/2gAMAwEAAhEDEQA/APuIAAAAAAAAAAAAAAAAAAAAAAAAA4sfmMcJaKWlN9WK57LvcibFgm/PpHiqajV1xTFY52npHr4OTG59DD6o+/Le11U+3f3EuPSWtztyj6q+fiVMfKntT9HDh8xq4mSlUqKnTTu7WWlb4Yraye+GlY2rXefz5KmPVZslotkt2a/f+I75d9TpDSjsU3zSX3aII0eSfBctxXBE8t5+XrsksLiI4qKnHY+PJ2fmitek0t2ZXsWWuWkXr0ltOUgAAAAAAAAAAAAAAAAAAAAAAAAAAAAAAAAAAABG5zmawMbLXN7FwXzMs6fB+pO89FHW6yMFdo96fzdU5zc22223tb2u5qxERG0Pm5tNp3mebE9eOqhl1XEbIS7XqXiyK2bHXrKxj0mbJ0rP2+6WwfR3fUl/jD7yKuTW91I82jh4V35Z+UeqepU1SSjFWS1JIoTM2neWxWsUiK1jlDI8dAAAAAAAAAAAAAAAAAAAAANGNrPD05zSu4pvXyO8dYteKz3os+SceO147oR2E6QU6uqacH4x8V6Fm+jvHu81HDxTFblfl9ktTqKqrxaa4ppoqTExO0tGtq2jes7wyPHQAAAAAAAAA0Y3FLBwc5bti4vckd48c3t2YRZ81cNJvZSsRXliZOUnrb/iXI2qUikdmHymTJbJab26y1nTgA2wxM6eycl2SkjmaVnrCSubJXpafOXbh88rUdrUl+JL6ogvpMdunJbx8Sz06zv8U1gc8p4nVL3Jc9j7Jetink0l6c45w1MHEcWTlb2Z+nmlCq0AAAAAAAAAAAAAAAAAAAAAGuvT/rRlF7JJrxVjqtuzaJ8HGSkXrNZ74UScHTbT2ptPtWpm5ExMbw+QtWazMT1hnQryw7vCTi+T+vE8tSto2tDrHkvjnek7JjCdIpR1VI35x1Pw2PyKeTRRPuS08PFbRyyRv/Mfnom8JjqeL6kk3w2PwZSvivT3oa2HU4svuT6ukjTgAAAAAAKp0gx3tM9FdWGrtlvf28TV0uLsV7U9ZfOcR1H6mTsR0r9/zkii0zwAAAAAJTKs4lg7RleUPOPZy5FXPpovzjq0NJr7YfZtzr9vzw8lqp1FVSad09aaMuYmJ2l9DW0WjtV6Mjx0AAAAAAAAAAAAAAAAAAABXekeX2f9WK1fGuHCRo6TNy7E/JicT0s7/rV+fqgS8xwAnYEcuaUweeVMPql76/F1v1etyrk0lLdOTQwcSy4+Vvaj+evn6p7BZrTxmpO0vllqfdx7ijk096dejYwa3Fm5RO0+Eu4gWwAAA4c4xnsdNtdZ6o9r39yuyfT4/wBS+3cqa3P+jimY6zyhTTYfLgAAAAAAAEtkOZeyy0JP3JP9Le/sZV1WDtx2o6w0eH6v9K3Yt7s/SVqMp9EAAAAAAAAAAAAAAAAAAAB41cExurma5E4XlSV1vhvX5eK5Gjg1cT7N/Nh6vhsx7eLp4eiDasXmRMbAAABJYHOamF1N6ceEtq7Jf+lfLpaX5xylewcQy4uU84/n1WLAZlTx3VdpfK9T/wC+4zsuC+Pr0ben1ePN7s8/DvdhCtAFT6Q4r2irorZDV3/F6dxraTH2ab+L5ziWb9TL2Y6V5fPv9PkiyyzwAAAAAAAABbcgxvtVOzfvQ1Pmvhf84GTqsXYvvHSX0nD9R+ri2nrH5CTKy+AAAAAAAAAAAAAAAAAACK6Q1p4eEZQk171na29avp5lrSVpa0xaGdxLJkx44tSdufNWZ4qpU2zm+2UvU0ox0jpEeTBtmyW62nzlqbudowAAAAexk4u6dmtjW1CY35PYmYneFjyjO/6toVXaW6W58nwZnZ9Lt7VOng3NHxHtbUy9fHx/2lMfiPZKcp8Fq7XqS8bFXFTt3irQ1GX9LHN/D79yjt32m2+Smd+cgAAAAAAAAABIZFifZ60eEvdffs87eJX1NO1jn+F3h+X9PPHhPL0+q4GQ+mAAAAAAAAAAAAAAAAAABpxeHWKhKD2NeHB+J3jvNLRaEebFGWk0nvUrE0JYaTjJWa8+DXI2qXi9e1D5TLititNLdYajpGAAAAAAA662YTrU1Tk7pO999ktSfEirhrW83hZvqsl8UY7d0/kOQlVgAAAAAAAAAAJ6OtbQRMxzhcKGc0aqXvpPepJq3e9RkW0uSO59Nj4hgtHvbfF0LHUn/ch+qPqR/pZP8Z8k8anDP7484YVMzo09tSHc0/JHsYMk/tlxbWYK9bx57/Zng8ZHGJuKeina7Vr8bHmTHOOdp6u8GeuaJtXo6CNMAAAAAAAAAAAAAAAcmYZfDHq0tTWyS2r1XIlxZrY55K2p0tM9drde6VYxuU1MJtWlH5o613rajTx6il+/aWBn0OXF1jePGPzk4SdUAAAAAAAAAAAAAAAAAAAAAe04Oo7RTb4JNvyPJmI5y9rWbTtWN0vgMhnWs6nux4atJ+hUy6uteVOctLT8Mved8nKPr/pZaVNUUoxVktSSM21ptO8t6lK0rFaxyhmeOgAAAAAAAAAAAAAADGc1TTbdktbb2I9iJmdoeWtFY3nogcb0i12pRX5pX19i9S/j0XfeWNn4rz2xR859Pz4IXE4qWKd5WvyjBPxSuXKY60jaPuy8ua+Wd7faP/Wk7RAAAAAAAAAAAAAAAAAAA3YfEf0HfRhLlOKkvU4vTtd8x8JSY8vYnfaJ+MbpfD9IVTVnSS/I7LwsVLaLfn2vNp4+KxWNpp5f+Oj/AOkh8k/2+pH/AENvGE/92x/4z9PVIZfjHjVpaDjHc5NXl2LhzK+XHGOdt95XNPnnNHa7O0fz3usiWQAAAAAAAAAAAAAADCtSVeLjJXTVmdVtNZ3hzekXrNbdJUvMMFLAz0Xs+F7pL15GziyxkrvD5XU6e2C/Zn5T4uYkQAAAAAAAAAAAAAAAAAAAAdkMrrTSapuzSa1x2PZvIZ1GOJ2mVmuiz2iJivX4N9LIq1TalH8zX2ucW1eKOnNNThue3WNvjPpulsFkMKGub03watHw395Uyay1uVeTRwcMx0539qfolyo0wAAAAAAAAAAAAAAAAA1YnDxxUdGauvpzT3M6pe1J3qjy4qZa9m8bwr+L6OyjrpyUlwlqfjsfkaGPW1n34Y2bhV45453+PX88kfPK60NtOXdZ/QsRqMc/uUraPPHWk/nwcs4uDs9TW0lid+cK8xNZ2l4HgAAAAAAAAAAAAAABtwtH2mcYL4ml3b34XOb27NZt4JMWOcl4pHfK9JaOown10Rtyeh6AAAAAAAAAAAAAAAAAAAAAAV3pBmclJ0oOyXWa2u6vo9ljQ0mCNu3b5MTiOst2v0qTt4+iBL7HAAAAAAAAAAAAAAAAE50YwulKVR7F7q7Xt8vqUtbk2iKNbhWHe05J7uUfH8+6yGa3QAAAAAAAAAAAAAAAAAAAAAABVekODlRqOdvdlv4O1mmaukyxanZ74fO8S09qZJyd0/dElpnAAAAAAAAAAAAAAAGVODqtRSu27Jc2eTMRG8va1m0xWOsrvgcMsJCMFuWt8XvfiYuW83tNpfWYMMYscUjubyNMAAAAAAAAAAAAB45KO0bPJmI6vQ9AAAAAAAAPJRUlZq64MROzyYiY2lD5jl+Gw60pLR5Rbu3wUdhcw5s1p7NebN1Ol0mOO3eNvh/1CtVGm3ZWW5N3fiaUb7c2DaYmfZjaGJ65AAAAAAAAAAAAAsPRvL9H/VktvU7N8v59zP1mb9kfNt8M0u3/ANrfL1T5QbAAAAAAAAAAAAAADGpTVVNNXT2nsTMTvDm1YtG09ERPHTyuWjVvKD6s/itwlxa/ly3GKuaO1TlPfDOtqb6W3Yy86909/wA/FKYfERxKvCSa5ffgVb0tSdrQv48tMkb0ndtOUgAAAAPG7ARGYZ9Chqp+/Lj8K79/d4lzFpLW525R9WZqOJUpyx85+n+/l5q5iMRLEy0ptt/TkluRo0pWkbVYeXLfLbtXneWo6RgAAAAAAAAAAAASeS5Z7bLSl1E9f4n8q+5W1Gf9ONo6r+h0c5rdq3ux9f49VsSsZL6SI2egAAAAAAAAAAAAAAANWJw8cVFxkrp+XNczql5pO8I8uKuWs1tHJU8dg6mVTum7fDON1fk7b+RrY8tM1efk+cz6fJpb7xPLumG/DdIKtLrJT7dT8Vq8iO+jpPTkmxcUy197n9J/PkkKXSOm+tGa7NFr6kE6K/dK5Xi2KfeiYb1n1Hi/0yI/6TL4Jv7np/H6Swn0hpR2ab7EvuzqNHknwcW4pgjpvPy9XHX6SN9SCXOTv5L1Jq6GP3SrZOLT+yvn+f8AaJxWOqYvrybXDYvBFqmKlPdhnZtTly+/Py7nOSIAAAAAAAAAAAAAAEllOVSxz0ndQ475co+pWz6iMfKOq9o9FbPPatyr9/gtlKmqSUYqyWpJGVNptO8vo61ikRWscoZHjoAAAAAAAAAAAAAAAAAMK1KNdOMkmntTPa2ms7w5vSt69m0bwq+aZLLC3lC8ofuj28VzNTBqovytyl8/q+H2xe1TnX6wii0zgAAAAAAAAAAAAAAAAA9jFydkrt7Etr7BM7dSImZ2hPZZkN7Sq90P+T+xQzavup5tnS8M/dm8vVYIrR1LZyM/q2YiIjaHoegAAAAAAAAAAAAAAAAAAAAInMcjhibyh7kv2vtW7tRbxaq1OVucM7U8Opl9qnKforuLwU8G7Tjbg9qfYzQx5a3j2ZYebT5MM7Xj0c5IhAAAAAAAAAAAAALWBKYLI6mI1y9yP4tvdH1sVsmqpXpzloYOHZcnO3sx/PXy9VhwOXU8D1Vr3yeuT9O4zsue+Tq2sGkx4Y9mOfj3usiWQAAAAAAAAAAAAAAAAAAAAAAAA8nFTVmk09qetM9iZjnDyYiY2lE4vIKdbXBuD5a4+HoWsesvX3ubNzcLxX509mfoh8Tklah8OkuMNfltLlNVjt37fFm5eHZ6dI3j+PzdHzi6bs00+DTT8yxExPOFK0TWdpjZ4HgAAAAAHsVpalrfBa2J5dSImZ2h2UMprV9kGlxl7vk9fkQ21GOvet49Dnv0rt8eX+0nhujf+5Puh6v0Kt9b/jHmv4uE/wDJby9f9JfC4GnhOpFJ8dr8XrKl8t7+9LSxabFi9yPV0kacAAAAAAAAAAAAAAAAAAAAAAAAAAAAAAY1KaqK0kmuDSZ7EzHRzatbRtaN3HVyijU/tpflvH6Mmrqcsd6tbQ6e3Wvly+zmn0epS2Oa7GvuiSNZk/hBbheCem8fNg+jdP55/s9Dr+tv4Q4/tOL/ACn6egujlP55/s9Dz+tv4QRwnF/lP09G2GQUY7dJ9svQ5nWZEleF4I67z8/R0U8po09lOP8AleX1I51GWe9PXQ6evSkfPn93XTpqnqSSXJJEUzM9Vita1jaI2ZHjoAAAAAAAAAAAAAAAAAAA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grpSp>
        <p:nvGrpSpPr>
          <p:cNvPr id="12" name="Ομάδα 11"/>
          <p:cNvGrpSpPr/>
          <p:nvPr/>
        </p:nvGrpSpPr>
        <p:grpSpPr>
          <a:xfrm>
            <a:off x="1274380" y="4138368"/>
            <a:ext cx="6180876" cy="783993"/>
            <a:chOff x="1274380" y="3789041"/>
            <a:chExt cx="6180876" cy="783993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789041"/>
              <a:ext cx="5979600" cy="783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Ορθογώνιο 10"/>
            <p:cNvSpPr/>
            <p:nvPr/>
          </p:nvSpPr>
          <p:spPr>
            <a:xfrm>
              <a:off x="1274380" y="3906768"/>
              <a:ext cx="199816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grpSp>
        <p:nvGrpSpPr>
          <p:cNvPr id="13" name="Ομάδα 12"/>
          <p:cNvGrpSpPr/>
          <p:nvPr/>
        </p:nvGrpSpPr>
        <p:grpSpPr>
          <a:xfrm>
            <a:off x="1281155" y="3130256"/>
            <a:ext cx="6201649" cy="802800"/>
            <a:chOff x="1281155" y="4725144"/>
            <a:chExt cx="6201649" cy="802800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944" y="4725144"/>
              <a:ext cx="5980860" cy="80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Ορθογώνιο 15"/>
            <p:cNvSpPr/>
            <p:nvPr/>
          </p:nvSpPr>
          <p:spPr>
            <a:xfrm>
              <a:off x="1281155" y="4842872"/>
              <a:ext cx="201600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17" name="Ορθογώνιο 16"/>
            <p:cNvSpPr/>
            <p:nvPr/>
          </p:nvSpPr>
          <p:spPr>
            <a:xfrm>
              <a:off x="1364535" y="4770864"/>
              <a:ext cx="45719" cy="208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grpSp>
        <p:nvGrpSpPr>
          <p:cNvPr id="14" name="Ομάδα 13"/>
          <p:cNvGrpSpPr/>
          <p:nvPr/>
        </p:nvGrpSpPr>
        <p:grpSpPr>
          <a:xfrm>
            <a:off x="1260600" y="5146480"/>
            <a:ext cx="6161240" cy="802800"/>
            <a:chOff x="1260600" y="5790360"/>
            <a:chExt cx="6161240" cy="802800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3224" y="5790360"/>
              <a:ext cx="5948616" cy="80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Ορθογώνιο 19"/>
            <p:cNvSpPr/>
            <p:nvPr/>
          </p:nvSpPr>
          <p:spPr>
            <a:xfrm>
              <a:off x="1260600" y="5925657"/>
              <a:ext cx="199816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sp>
        <p:nvSpPr>
          <p:cNvPr id="15" name="Ορθογώνιο 14"/>
          <p:cNvSpPr/>
          <p:nvPr/>
        </p:nvSpPr>
        <p:spPr>
          <a:xfrm>
            <a:off x="514841" y="6094457"/>
            <a:ext cx="8323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</a:rPr>
              <a:t>    user visibility (followers):</a:t>
            </a:r>
            <a:r>
              <a:rPr lang="en-US" sz="2200" dirty="0" smtClean="0"/>
              <a:t> 1 = Low, 2 = Medium, 3 = High, 4 = V. High</a:t>
            </a:r>
            <a:endParaRPr lang="en-US" sz="2200" dirty="0" smtClean="0"/>
          </a:p>
        </p:txBody>
      </p:sp>
      <p:sp>
        <p:nvSpPr>
          <p:cNvPr id="21" name="Ορθογώνιο 20"/>
          <p:cNvSpPr/>
          <p:nvPr/>
        </p:nvSpPr>
        <p:spPr>
          <a:xfrm>
            <a:off x="2799951" y="1052736"/>
            <a:ext cx="42923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i="1" dirty="0" smtClean="0"/>
              <a:t>n</a:t>
            </a:r>
            <a:r>
              <a:rPr lang="en-US" sz="2200" dirty="0" smtClean="0"/>
              <a:t> = 7,296 tweets, June 23 - 28  2013</a:t>
            </a:r>
            <a:endParaRPr lang="en-US" sz="2200" dirty="0" smtClean="0"/>
          </a:p>
        </p:txBody>
      </p:sp>
      <p:sp>
        <p:nvSpPr>
          <p:cNvPr id="22" name="Ορθογώνιο 21"/>
          <p:cNvSpPr/>
          <p:nvPr/>
        </p:nvSpPr>
        <p:spPr>
          <a:xfrm>
            <a:off x="395536" y="2494057"/>
            <a:ext cx="67264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</a:rPr>
              <a:t>  </a:t>
            </a:r>
            <a:r>
              <a:rPr lang="en-US" sz="2200" dirty="0">
                <a:solidFill>
                  <a:srgbClr val="FF0000"/>
                </a:solidFill>
              </a:rPr>
              <a:t>S</a:t>
            </a:r>
            <a:r>
              <a:rPr lang="en-US" sz="2200" dirty="0" smtClean="0">
                <a:solidFill>
                  <a:srgbClr val="FF0000"/>
                </a:solidFill>
              </a:rPr>
              <a:t>entiment:</a:t>
            </a:r>
            <a:r>
              <a:rPr lang="en-US" sz="2200" dirty="0" smtClean="0"/>
              <a:t> 1 = Negative, 2 = Neutral, 3 = Positive</a:t>
            </a:r>
            <a:endParaRPr lang="en-US" sz="2200" dirty="0" smtClean="0"/>
          </a:p>
        </p:txBody>
      </p:sp>
      <p:sp>
        <p:nvSpPr>
          <p:cNvPr id="24" name="Ορθογώνιο 23"/>
          <p:cNvSpPr/>
          <p:nvPr/>
        </p:nvSpPr>
        <p:spPr>
          <a:xfrm>
            <a:off x="395536" y="1556792"/>
            <a:ext cx="85053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</a:rPr>
              <a:t>  hotel brand: </a:t>
            </a:r>
            <a:r>
              <a:rPr lang="en-US" sz="2200" dirty="0" smtClean="0"/>
              <a:t>1 = Choice, 2 = Hyatt, 3 = </a:t>
            </a:r>
            <a:r>
              <a:rPr lang="en-US" sz="2200" dirty="0" err="1" smtClean="0"/>
              <a:t>Bestwestern</a:t>
            </a:r>
            <a:r>
              <a:rPr lang="en-US" sz="2200" dirty="0" smtClean="0"/>
              <a:t>, 4 = Starwood, </a:t>
            </a:r>
          </a:p>
          <a:p>
            <a:r>
              <a:rPr lang="en-US" sz="2200" dirty="0" smtClean="0"/>
              <a:t>                           5 = Marriott, 6 = Intercontinental, 7 = Hilton</a:t>
            </a:r>
            <a:endParaRPr lang="en-US" sz="2200" dirty="0" smtClean="0"/>
          </a:p>
        </p:txBody>
      </p:sp>
      <p:sp>
        <p:nvSpPr>
          <p:cNvPr id="26" name="Θέση αριθμού διαφάνειας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b="1" smtClean="0"/>
              <a:t>2</a:t>
            </a:fld>
            <a:endParaRPr lang="el-GR" b="1"/>
          </a:p>
        </p:txBody>
      </p:sp>
    </p:spTree>
    <p:extLst>
      <p:ext uri="{BB962C8B-B14F-4D97-AF65-F5344CB8AC3E}">
        <p14:creationId xmlns:p14="http://schemas.microsoft.com/office/powerpoint/2010/main" val="374925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21" grpId="0"/>
      <p:bldP spid="22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Πίνακα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287384"/>
              </p:ext>
            </p:extLst>
          </p:nvPr>
        </p:nvGraphicFramePr>
        <p:xfrm>
          <a:off x="2093243" y="910388"/>
          <a:ext cx="4718965" cy="4503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0525"/>
                <a:gridCol w="1008112"/>
                <a:gridCol w="1728192"/>
                <a:gridCol w="1592136"/>
              </a:tblGrid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ID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>
                          <a:effectLst/>
                        </a:rPr>
                        <a:t>Brand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>
                          <a:effectLst/>
                        </a:rPr>
                        <a:t>Sentiment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err="1" smtClean="0">
                          <a:effectLst/>
                        </a:rPr>
                        <a:t>UserViz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Τ1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>
                          <a:effectLst/>
                        </a:rPr>
                        <a:t>1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875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Τ2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258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Τ3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528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Τ4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2236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Τ5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72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Τ6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3585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Τ7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>
                          <a:effectLst/>
                        </a:rPr>
                        <a:t>892</a:t>
                      </a:r>
                      <a:endParaRPr lang="el-GR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 smtClean="0">
                          <a:effectLst/>
                        </a:rPr>
                        <a:t>Τ8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-3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2400" u="none" strike="noStrike" dirty="0">
                          <a:effectLst/>
                        </a:rPr>
                        <a:t>27357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…..</a:t>
                      </a:r>
                      <a:endParaRPr lang="el-G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5" name="Picture 8" descr="http://www.blastmedia.com/blog/wp-content/uploads/2013/04/twitter.jp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29" y="116807"/>
            <a:ext cx="1978614" cy="10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Ορθογώνιο 5"/>
          <p:cNvSpPr/>
          <p:nvPr/>
        </p:nvSpPr>
        <p:spPr>
          <a:xfrm>
            <a:off x="2538191" y="332656"/>
            <a:ext cx="6858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Ο Αρχικός Πίνακας Δεδομένων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Θέση περιεχομένου 2"/>
          <p:cNvSpPr>
            <a:spLocks noGrp="1"/>
          </p:cNvSpPr>
          <p:nvPr>
            <p:ph idx="1"/>
          </p:nvPr>
        </p:nvSpPr>
        <p:spPr>
          <a:xfrm>
            <a:off x="1403648" y="5733256"/>
            <a:ext cx="8024001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Sentiment [-4, 5]        </a:t>
            </a:r>
          </a:p>
          <a:p>
            <a:pPr marL="0" indent="0">
              <a:buNone/>
            </a:pPr>
            <a:r>
              <a:rPr lang="en-US" sz="2400" dirty="0" err="1" smtClean="0"/>
              <a:t>UserViz</a:t>
            </a:r>
            <a:r>
              <a:rPr lang="en-US" sz="2400" dirty="0" smtClean="0"/>
              <a:t> [1, 842215]</a:t>
            </a:r>
          </a:p>
        </p:txBody>
      </p:sp>
      <p:cxnSp>
        <p:nvCxnSpPr>
          <p:cNvPr id="13" name="Ευθύγραμμο βέλος σύνδεσης 12"/>
          <p:cNvCxnSpPr/>
          <p:nvPr/>
        </p:nvCxnSpPr>
        <p:spPr>
          <a:xfrm>
            <a:off x="4067944" y="6423840"/>
            <a:ext cx="1944216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Ευθύγραμμο βέλος σύνδεσης 13"/>
          <p:cNvCxnSpPr/>
          <p:nvPr/>
        </p:nvCxnSpPr>
        <p:spPr>
          <a:xfrm>
            <a:off x="4080960" y="6006540"/>
            <a:ext cx="1944216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283968" y="5589240"/>
            <a:ext cx="88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Recode</a:t>
            </a:r>
            <a:endParaRPr lang="el-GR" b="1" dirty="0"/>
          </a:p>
        </p:txBody>
      </p:sp>
      <p:sp>
        <p:nvSpPr>
          <p:cNvPr id="17" name="Θέση περιεχομένου 2"/>
          <p:cNvSpPr txBox="1">
            <a:spLocks/>
          </p:cNvSpPr>
          <p:nvPr/>
        </p:nvSpPr>
        <p:spPr>
          <a:xfrm>
            <a:off x="6135488" y="5733256"/>
            <a:ext cx="3333056" cy="535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/>
              <a:t>3 categories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4283968" y="6084004"/>
            <a:ext cx="1486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Discretization</a:t>
            </a:r>
            <a:endParaRPr lang="el-GR" b="1" dirty="0"/>
          </a:p>
        </p:txBody>
      </p:sp>
      <p:sp>
        <p:nvSpPr>
          <p:cNvPr id="19" name="Θέση περιεχομένου 2"/>
          <p:cNvSpPr txBox="1">
            <a:spLocks/>
          </p:cNvSpPr>
          <p:nvPr/>
        </p:nvSpPr>
        <p:spPr>
          <a:xfrm>
            <a:off x="6135488" y="6165304"/>
            <a:ext cx="3333056" cy="535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4</a:t>
            </a:r>
            <a:r>
              <a:rPr lang="en-US" sz="2400" dirty="0" smtClean="0"/>
              <a:t> categories</a:t>
            </a:r>
            <a:endParaRPr lang="en-US" sz="2400" dirty="0"/>
          </a:p>
        </p:txBody>
      </p:sp>
      <p:sp>
        <p:nvSpPr>
          <p:cNvPr id="21" name="Θέση αριθμού διαφάνειας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4344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507" y="1586409"/>
            <a:ext cx="625792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324544" y="69269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Λογισμικό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CHIC Analysis v1.1 &amp; v1.2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2555776" y="1082353"/>
            <a:ext cx="46440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/>
              <a:t>http://www.amarkos.gr/research/chic/</a:t>
            </a:r>
            <a:endParaRPr lang="el-GR" sz="2200" dirty="0"/>
          </a:p>
        </p:txBody>
      </p:sp>
      <p:sp>
        <p:nvSpPr>
          <p:cNvPr id="7" name="Ορθογώνιο 6"/>
          <p:cNvSpPr/>
          <p:nvPr/>
        </p:nvSpPr>
        <p:spPr>
          <a:xfrm>
            <a:off x="1188640" y="5762873"/>
            <a:ext cx="7271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sz="2000" dirty="0" smtClean="0">
                <a:solidFill>
                  <a:schemeClr val="tx2"/>
                </a:solidFill>
              </a:rPr>
              <a:t>Παραγοντική Ανάλυση Αντιστοιχιών (</a:t>
            </a:r>
            <a:r>
              <a:rPr lang="en-US" sz="2000" dirty="0" smtClean="0">
                <a:solidFill>
                  <a:schemeClr val="tx2"/>
                </a:solidFill>
              </a:rPr>
              <a:t>Correspondence Analysis)</a:t>
            </a:r>
            <a:endParaRPr lang="el-GR" sz="2000" dirty="0" smtClean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sz="2000" dirty="0" smtClean="0">
                <a:solidFill>
                  <a:schemeClr val="tx2"/>
                </a:solidFill>
              </a:rPr>
              <a:t>Ιεραρχική Ανάλυση σε Συστάδες</a:t>
            </a:r>
            <a:r>
              <a:rPr lang="en-US" sz="2000" dirty="0" smtClean="0">
                <a:solidFill>
                  <a:schemeClr val="tx2"/>
                </a:solidFill>
              </a:rPr>
              <a:t> (Hierarchical Cluster Analysis)</a:t>
            </a:r>
            <a:endParaRPr lang="en-US" sz="2000" dirty="0" smtClean="0">
              <a:solidFill>
                <a:schemeClr val="tx2"/>
              </a:solidFill>
            </a:endParaRPr>
          </a:p>
        </p:txBody>
      </p:sp>
      <p:pic>
        <p:nvPicPr>
          <p:cNvPr id="3079" name="Picture 7" descr="http://3.bp.blogspot.com/-4DlIHw8tB78/TwSf13Nlm0I/AAAAAAAAFfI/sqy_fwI7ImI/s400/antique-sign-on-scroll-brack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63898"/>
            <a:ext cx="2069076" cy="210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Θέση αριθμού διαφάνειας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6198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90280"/>
            <a:ext cx="7283200" cy="570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1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Παραγοντικό Επίπεδο 1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Θέση αριθμού διαφάνειας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0579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12" y="990280"/>
            <a:ext cx="6120680" cy="479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1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Παραγοντικό Επίπεδο 1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" name="Ευθύγραμμο βέλος σύνδεσης 5"/>
          <p:cNvCxnSpPr/>
          <p:nvPr/>
        </p:nvCxnSpPr>
        <p:spPr>
          <a:xfrm>
            <a:off x="2998216" y="1320824"/>
            <a:ext cx="0" cy="2577540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Ευθύγραμμο βέλος σύνδεσης 7"/>
          <p:cNvCxnSpPr/>
          <p:nvPr/>
        </p:nvCxnSpPr>
        <p:spPr>
          <a:xfrm flipV="1">
            <a:off x="2987824" y="3140968"/>
            <a:ext cx="3168352" cy="864096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Ορθογώνιο 12"/>
          <p:cNvSpPr/>
          <p:nvPr/>
        </p:nvSpPr>
        <p:spPr>
          <a:xfrm>
            <a:off x="395536" y="1165654"/>
            <a:ext cx="15504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FF0000"/>
                </a:solidFill>
              </a:rPr>
              <a:t>Sentiment</a:t>
            </a:r>
            <a:endParaRPr lang="el-GR" sz="2000" dirty="0"/>
          </a:p>
        </p:txBody>
      </p:sp>
      <p:sp>
        <p:nvSpPr>
          <p:cNvPr id="19" name="Θέση αριθμού διαφάνειας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158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12" y="990280"/>
            <a:ext cx="6120680" cy="479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1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Παραγοντικό Επίπεδο 1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" name="Ευθύγραμμο βέλος σύνδεσης 5"/>
          <p:cNvCxnSpPr/>
          <p:nvPr/>
        </p:nvCxnSpPr>
        <p:spPr>
          <a:xfrm>
            <a:off x="3563888" y="2154113"/>
            <a:ext cx="144016" cy="163492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Ευθύγραμμο βέλος σύνδεσης 7"/>
          <p:cNvCxnSpPr/>
          <p:nvPr/>
        </p:nvCxnSpPr>
        <p:spPr>
          <a:xfrm flipV="1">
            <a:off x="3707904" y="3645024"/>
            <a:ext cx="1584176" cy="14401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Ορθογώνιο 12"/>
          <p:cNvSpPr/>
          <p:nvPr/>
        </p:nvSpPr>
        <p:spPr>
          <a:xfrm>
            <a:off x="251520" y="1165654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User Visibility</a:t>
            </a:r>
            <a:endParaRPr lang="el-GR" dirty="0"/>
          </a:p>
        </p:txBody>
      </p:sp>
      <p:cxnSp>
        <p:nvCxnSpPr>
          <p:cNvPr id="10" name="Ευθύγραμμο βέλος σύνδεσης 9"/>
          <p:cNvCxnSpPr/>
          <p:nvPr/>
        </p:nvCxnSpPr>
        <p:spPr>
          <a:xfrm>
            <a:off x="5292080" y="3645024"/>
            <a:ext cx="504056" cy="14401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Θέση αριθμού διαφάνειας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56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90280"/>
            <a:ext cx="6120680" cy="479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Ορθογώνιο 4"/>
          <p:cNvSpPr/>
          <p:nvPr/>
        </p:nvSpPr>
        <p:spPr>
          <a:xfrm>
            <a:off x="82860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Παραγοντικό Επίπεδο 1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Ελεύθερη σχεδίαση 2"/>
          <p:cNvSpPr/>
          <p:nvPr/>
        </p:nvSpPr>
        <p:spPr>
          <a:xfrm rot="16200000">
            <a:off x="3444052" y="609542"/>
            <a:ext cx="1682473" cy="1992798"/>
          </a:xfrm>
          <a:custGeom>
            <a:avLst/>
            <a:gdLst>
              <a:gd name="connsiteX0" fmla="*/ 414112 w 1682473"/>
              <a:gd name="connsiteY0" fmla="*/ 0 h 1283110"/>
              <a:gd name="connsiteX1" fmla="*/ 74899 w 1682473"/>
              <a:gd name="connsiteY1" fmla="*/ 811161 h 1283110"/>
              <a:gd name="connsiteX2" fmla="*/ 1682473 w 1682473"/>
              <a:gd name="connsiteY2" fmla="*/ 1283110 h 128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2473" h="1283110">
                <a:moveTo>
                  <a:pt x="414112" y="0"/>
                </a:moveTo>
                <a:cubicBezTo>
                  <a:pt x="138808" y="298654"/>
                  <a:pt x="-136495" y="597309"/>
                  <a:pt x="74899" y="811161"/>
                </a:cubicBezTo>
                <a:cubicBezTo>
                  <a:pt x="286292" y="1025013"/>
                  <a:pt x="1675099" y="1182329"/>
                  <a:pt x="1682473" y="128311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Ελεύθερη σχεδίαση 3"/>
          <p:cNvSpPr/>
          <p:nvPr/>
        </p:nvSpPr>
        <p:spPr>
          <a:xfrm rot="16013879">
            <a:off x="2974172" y="2937349"/>
            <a:ext cx="2344345" cy="1991032"/>
          </a:xfrm>
          <a:custGeom>
            <a:avLst/>
            <a:gdLst>
              <a:gd name="connsiteX0" fmla="*/ 0 w 1609552"/>
              <a:gd name="connsiteY0" fmla="*/ 0 h 1991032"/>
              <a:gd name="connsiteX1" fmla="*/ 1607574 w 1609552"/>
              <a:gd name="connsiteY1" fmla="*/ 1342103 h 1991032"/>
              <a:gd name="connsiteX2" fmla="*/ 339213 w 1609552"/>
              <a:gd name="connsiteY2" fmla="*/ 1991032 h 19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9552" h="1991032">
                <a:moveTo>
                  <a:pt x="0" y="0"/>
                </a:moveTo>
                <a:cubicBezTo>
                  <a:pt x="775519" y="505132"/>
                  <a:pt x="1551039" y="1010264"/>
                  <a:pt x="1607574" y="1342103"/>
                </a:cubicBezTo>
                <a:cubicBezTo>
                  <a:pt x="1664109" y="1673942"/>
                  <a:pt x="491613" y="1934497"/>
                  <a:pt x="339213" y="19910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Ελεύθερη σχεδίαση 6"/>
          <p:cNvSpPr/>
          <p:nvPr/>
        </p:nvSpPr>
        <p:spPr>
          <a:xfrm rot="554186">
            <a:off x="6186920" y="2439805"/>
            <a:ext cx="2937473" cy="1704300"/>
          </a:xfrm>
          <a:custGeom>
            <a:avLst/>
            <a:gdLst>
              <a:gd name="connsiteX0" fmla="*/ 886105 w 2552673"/>
              <a:gd name="connsiteY0" fmla="*/ 0 h 1704300"/>
              <a:gd name="connsiteX1" fmla="*/ 74944 w 2552673"/>
              <a:gd name="connsiteY1" fmla="*/ 1666568 h 1704300"/>
              <a:gd name="connsiteX2" fmla="*/ 2552673 w 2552673"/>
              <a:gd name="connsiteY2" fmla="*/ 1165122 h 170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2673" h="1704300">
                <a:moveTo>
                  <a:pt x="886105" y="0"/>
                </a:moveTo>
                <a:cubicBezTo>
                  <a:pt x="341644" y="736190"/>
                  <a:pt x="-202817" y="1472381"/>
                  <a:pt x="74944" y="1666568"/>
                </a:cubicBezTo>
                <a:cubicBezTo>
                  <a:pt x="352705" y="1860755"/>
                  <a:pt x="2019273" y="1246238"/>
                  <a:pt x="2552673" y="116512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aphicFrame>
        <p:nvGraphicFramePr>
          <p:cNvPr id="16" name="Πίνακας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696838"/>
              </p:ext>
            </p:extLst>
          </p:nvPr>
        </p:nvGraphicFramePr>
        <p:xfrm>
          <a:off x="150071" y="2081783"/>
          <a:ext cx="2837753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2521"/>
                <a:gridCol w="823913"/>
                <a:gridCol w="676847"/>
                <a:gridCol w="72447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l-GR" sz="1500" u="none" strike="noStrike" dirty="0">
                          <a:effectLst/>
                        </a:rPr>
                        <a:t>Άξονας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500" u="none" strike="noStrike" dirty="0" err="1">
                          <a:effectLst/>
                        </a:rPr>
                        <a:t>Διορθ</a:t>
                      </a:r>
                      <a:r>
                        <a:rPr lang="el-GR" sz="1500" u="none" strike="noStrike" dirty="0">
                          <a:effectLst/>
                        </a:rPr>
                        <a:t>/νη </a:t>
                      </a:r>
                      <a:endParaRPr lang="el-GR" sz="1500" u="none" strike="noStrike" dirty="0" smtClean="0">
                        <a:effectLst/>
                      </a:endParaRPr>
                    </a:p>
                    <a:p>
                      <a:pPr algn="l" fontAlgn="b"/>
                      <a:r>
                        <a:rPr lang="el-GR" sz="1500" u="none" strike="noStrike" dirty="0" smtClean="0">
                          <a:effectLst/>
                        </a:rPr>
                        <a:t>Αδράνεια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500" u="none" strike="noStrike" dirty="0">
                          <a:effectLst/>
                        </a:rPr>
                        <a:t>%</a:t>
                      </a:r>
                      <a:r>
                        <a:rPr lang="el-GR" sz="1500" u="none" strike="noStrike" dirty="0" err="1" smtClean="0">
                          <a:effectLst/>
                        </a:rPr>
                        <a:t>Ερμην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500" u="none" strike="noStrike" dirty="0" err="1">
                          <a:effectLst/>
                        </a:rPr>
                        <a:t>Αθρ</a:t>
                      </a:r>
                      <a:r>
                        <a:rPr lang="el-GR" sz="1500" u="none" strike="noStrike" dirty="0">
                          <a:effectLst/>
                        </a:rPr>
                        <a:t>. </a:t>
                      </a:r>
                      <a:endParaRPr lang="el-GR" sz="1500" u="none" strike="noStrike" dirty="0" smtClean="0">
                        <a:effectLst/>
                      </a:endParaRPr>
                    </a:p>
                    <a:p>
                      <a:pPr algn="l" fontAlgn="b"/>
                      <a:r>
                        <a:rPr lang="el-GR" sz="1500" u="none" strike="noStrike" dirty="0" smtClean="0">
                          <a:effectLst/>
                        </a:rPr>
                        <a:t>%</a:t>
                      </a:r>
                      <a:r>
                        <a:rPr lang="el-GR" sz="1500" u="none" strike="noStrike" dirty="0" err="1">
                          <a:effectLst/>
                        </a:rPr>
                        <a:t>Ερμην</a:t>
                      </a:r>
                      <a:r>
                        <a:rPr lang="el-GR" sz="1500" u="none" strike="noStrike" dirty="0">
                          <a:effectLst/>
                        </a:rPr>
                        <a:t>.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>
                          <a:effectLst/>
                        </a:rPr>
                        <a:t>1</a:t>
                      </a:r>
                      <a:endParaRPr lang="el-GR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0.021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59.505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59.505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>
                          <a:effectLst/>
                        </a:rPr>
                        <a:t>2</a:t>
                      </a:r>
                      <a:endParaRPr lang="el-GR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0.006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15.534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1" u="none" strike="noStrike" dirty="0" smtClean="0">
                          <a:effectLst/>
                        </a:rPr>
                        <a:t>75.038</a:t>
                      </a:r>
                      <a:endParaRPr lang="el-GR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>
                          <a:effectLst/>
                        </a:rPr>
                        <a:t>3</a:t>
                      </a:r>
                      <a:endParaRPr lang="el-GR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0.002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6.8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81.839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>
                          <a:effectLst/>
                        </a:rPr>
                        <a:t>4</a:t>
                      </a:r>
                      <a:endParaRPr lang="el-GR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0.001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1.462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83.301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8" name="Ορθογώνιο 17"/>
          <p:cNvSpPr/>
          <p:nvPr/>
        </p:nvSpPr>
        <p:spPr>
          <a:xfrm>
            <a:off x="179512" y="1165654"/>
            <a:ext cx="2849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FF0000"/>
                </a:solidFill>
              </a:rPr>
              <a:t>% Διακύμανσης (Αδράνειας)</a:t>
            </a:r>
            <a:endParaRPr lang="el-GR" dirty="0"/>
          </a:p>
        </p:txBody>
      </p:sp>
      <p:sp>
        <p:nvSpPr>
          <p:cNvPr id="19" name="Θέση αριθμού διαφάνειας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3629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Πίνακα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409740"/>
              </p:ext>
            </p:extLst>
          </p:nvPr>
        </p:nvGraphicFramePr>
        <p:xfrm>
          <a:off x="395536" y="1712218"/>
          <a:ext cx="2260600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1400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</a:rPr>
                        <a:t>F1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</a:rPr>
                        <a:t>COR1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Positive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0.163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Bestwestern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 smtClean="0">
                          <a:effectLst/>
                        </a:rPr>
                        <a:t>0.328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Neutral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>
                          <a:effectLst/>
                        </a:rPr>
                        <a:t>-</a:t>
                      </a:r>
                      <a:r>
                        <a:rPr lang="el-GR" sz="1500" u="none" strike="noStrike" dirty="0" smtClean="0">
                          <a:effectLst/>
                        </a:rPr>
                        <a:t>0.166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468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Hilton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u="none" strike="noStrike" dirty="0">
                          <a:effectLst/>
                        </a:rPr>
                        <a:t>-</a:t>
                      </a:r>
                      <a:r>
                        <a:rPr lang="el-GR" sz="1500" u="none" strike="noStrike" dirty="0" smtClean="0">
                          <a:effectLst/>
                        </a:rPr>
                        <a:t>0.138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Πίνακας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93900"/>
              </p:ext>
            </p:extLst>
          </p:nvPr>
        </p:nvGraphicFramePr>
        <p:xfrm>
          <a:off x="366040" y="3296394"/>
          <a:ext cx="2522728" cy="1428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3528"/>
                <a:gridCol w="609600"/>
                <a:gridCol w="609600"/>
              </a:tblGrid>
              <a:tr h="166117">
                <a:tc>
                  <a:txBody>
                    <a:bodyPr/>
                    <a:lstStyle/>
                    <a:p>
                      <a:pPr algn="l" fontAlgn="b"/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 smtClean="0">
                          <a:effectLst/>
                        </a:rPr>
                        <a:t>F</a:t>
                      </a:r>
                      <a:r>
                        <a:rPr lang="el-GR" sz="1500" u="none" strike="noStrike" dirty="0" smtClean="0">
                          <a:effectLst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 smtClean="0">
                          <a:effectLst/>
                        </a:rPr>
                        <a:t>COR2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3923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Low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Intercontinental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Negative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Neutral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Choice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l-GR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  <a:endParaRPr lang="el-G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90280"/>
            <a:ext cx="6120680" cy="479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Ελεύθερη σχεδίαση 7"/>
          <p:cNvSpPr/>
          <p:nvPr/>
        </p:nvSpPr>
        <p:spPr>
          <a:xfrm rot="16200000">
            <a:off x="3444052" y="609542"/>
            <a:ext cx="1682473" cy="1992798"/>
          </a:xfrm>
          <a:custGeom>
            <a:avLst/>
            <a:gdLst>
              <a:gd name="connsiteX0" fmla="*/ 414112 w 1682473"/>
              <a:gd name="connsiteY0" fmla="*/ 0 h 1283110"/>
              <a:gd name="connsiteX1" fmla="*/ 74899 w 1682473"/>
              <a:gd name="connsiteY1" fmla="*/ 811161 h 1283110"/>
              <a:gd name="connsiteX2" fmla="*/ 1682473 w 1682473"/>
              <a:gd name="connsiteY2" fmla="*/ 1283110 h 128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2473" h="1283110">
                <a:moveTo>
                  <a:pt x="414112" y="0"/>
                </a:moveTo>
                <a:cubicBezTo>
                  <a:pt x="138808" y="298654"/>
                  <a:pt x="-136495" y="597309"/>
                  <a:pt x="74899" y="811161"/>
                </a:cubicBezTo>
                <a:cubicBezTo>
                  <a:pt x="286292" y="1025013"/>
                  <a:pt x="1675099" y="1182329"/>
                  <a:pt x="1682473" y="128311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Ελεύθερη σχεδίαση 8"/>
          <p:cNvSpPr/>
          <p:nvPr/>
        </p:nvSpPr>
        <p:spPr>
          <a:xfrm rot="16013879">
            <a:off x="2974172" y="2937349"/>
            <a:ext cx="2344345" cy="1991032"/>
          </a:xfrm>
          <a:custGeom>
            <a:avLst/>
            <a:gdLst>
              <a:gd name="connsiteX0" fmla="*/ 0 w 1609552"/>
              <a:gd name="connsiteY0" fmla="*/ 0 h 1991032"/>
              <a:gd name="connsiteX1" fmla="*/ 1607574 w 1609552"/>
              <a:gd name="connsiteY1" fmla="*/ 1342103 h 1991032"/>
              <a:gd name="connsiteX2" fmla="*/ 339213 w 1609552"/>
              <a:gd name="connsiteY2" fmla="*/ 1991032 h 19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9552" h="1991032">
                <a:moveTo>
                  <a:pt x="0" y="0"/>
                </a:moveTo>
                <a:cubicBezTo>
                  <a:pt x="775519" y="505132"/>
                  <a:pt x="1551039" y="1010264"/>
                  <a:pt x="1607574" y="1342103"/>
                </a:cubicBezTo>
                <a:cubicBezTo>
                  <a:pt x="1664109" y="1673942"/>
                  <a:pt x="491613" y="1934497"/>
                  <a:pt x="339213" y="19910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Ορθογώνιο 10"/>
          <p:cNvSpPr/>
          <p:nvPr/>
        </p:nvSpPr>
        <p:spPr>
          <a:xfrm>
            <a:off x="82860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Το Παραγοντικό Επίπεδο 1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x 2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Ορθογώνιο 11"/>
          <p:cNvSpPr/>
          <p:nvPr/>
        </p:nvSpPr>
        <p:spPr>
          <a:xfrm>
            <a:off x="179512" y="1165654"/>
            <a:ext cx="2870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FF0000"/>
                </a:solidFill>
              </a:rPr>
              <a:t>Ποιότητα απεικόνισης</a:t>
            </a:r>
            <a:r>
              <a:rPr lang="en-US" dirty="0" smtClean="0">
                <a:solidFill>
                  <a:srgbClr val="FF0000"/>
                </a:solidFill>
              </a:rPr>
              <a:t> (COR)</a:t>
            </a:r>
            <a:endParaRPr lang="el-GR" dirty="0"/>
          </a:p>
        </p:txBody>
      </p:sp>
      <p:sp>
        <p:nvSpPr>
          <p:cNvPr id="13" name="Ελεύθερη σχεδίαση 12"/>
          <p:cNvSpPr/>
          <p:nvPr/>
        </p:nvSpPr>
        <p:spPr>
          <a:xfrm rot="554186">
            <a:off x="6186920" y="2439805"/>
            <a:ext cx="2937473" cy="1704300"/>
          </a:xfrm>
          <a:custGeom>
            <a:avLst/>
            <a:gdLst>
              <a:gd name="connsiteX0" fmla="*/ 886105 w 2552673"/>
              <a:gd name="connsiteY0" fmla="*/ 0 h 1704300"/>
              <a:gd name="connsiteX1" fmla="*/ 74944 w 2552673"/>
              <a:gd name="connsiteY1" fmla="*/ 1666568 h 1704300"/>
              <a:gd name="connsiteX2" fmla="*/ 2552673 w 2552673"/>
              <a:gd name="connsiteY2" fmla="*/ 1165122 h 170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2673" h="1704300">
                <a:moveTo>
                  <a:pt x="886105" y="0"/>
                </a:moveTo>
                <a:cubicBezTo>
                  <a:pt x="341644" y="736190"/>
                  <a:pt x="-202817" y="1472381"/>
                  <a:pt x="74944" y="1666568"/>
                </a:cubicBezTo>
                <a:cubicBezTo>
                  <a:pt x="352705" y="1860755"/>
                  <a:pt x="2019273" y="1246238"/>
                  <a:pt x="2552673" y="116512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Θέση αριθμού διαφάνειας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DA79B-F0EA-4878-AF41-F12DFCC05317}" type="slidenum">
              <a:rPr lang="el-GR" smtClean="0"/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863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3200</TotalTime>
  <Words>1012</Words>
  <Application>Microsoft Office PowerPoint</Application>
  <PresentationFormat>Προβολή στην οθόνη (4:3)</PresentationFormat>
  <Paragraphs>495</Paragraphs>
  <Slides>14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15" baseType="lpstr"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Owner</dc:creator>
  <cp:lastModifiedBy>Owner</cp:lastModifiedBy>
  <cp:revision>218</cp:revision>
  <dcterms:created xsi:type="dcterms:W3CDTF">2013-12-07T16:06:06Z</dcterms:created>
  <dcterms:modified xsi:type="dcterms:W3CDTF">2013-12-09T21:26:42Z</dcterms:modified>
</cp:coreProperties>
</file>